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svg" ContentType="image/svg+xml"/>
  <Default Extension="png" ContentType="image/png"/>
  <Default Extension="fntdata" ContentType="application/x-fontdata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0" r:id="rId15"/>
  </p:sldIdLst>
  <p:sldSz cx="18288000" cy="10287000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946" y="-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font" Target="/ppt/fonts/font3.fntdata" Id="rId18" /><Relationship Type="http://schemas.openxmlformats.org/officeDocument/2006/relationships/slide" Target="/ppt/slides/slide2.xml" Id="rId3" /><Relationship Type="http://schemas.openxmlformats.org/officeDocument/2006/relationships/viewProps" Target="/ppt/viewProps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font" Target="/ppt/fonts/font2.fntdata" Id="rId17" /><Relationship Type="http://schemas.openxmlformats.org/officeDocument/2006/relationships/slide" Target="/ppt/slides/slide1.xml" Id="rId2" /><Relationship Type="http://schemas.openxmlformats.org/officeDocument/2006/relationships/font" Target="/ppt/fonts/font1.fntdata" Id="rId16" /><Relationship Type="http://schemas.openxmlformats.org/officeDocument/2006/relationships/presProps" Target="/ppt/presProp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tableStyles" Target="/ppt/tableStyles.xml" Id="rId23" /><Relationship Type="http://schemas.openxmlformats.org/officeDocument/2006/relationships/slide" Target="/ppt/slides/slide9.xml" Id="rId10" /><Relationship Type="http://schemas.openxmlformats.org/officeDocument/2006/relationships/font" Target="/ppt/fonts/font4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theme" Target="/ppt/theme/theme1.xml" Id="rId2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jpeg" Id="rId3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image" Target="/ppt/media/image19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0.png" Id="rId5" /><Relationship Type="http://schemas.openxmlformats.org/officeDocument/2006/relationships/image" Target="/ppt/media/image9.sv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1.png" Id="rId3" /><Relationship Type="http://schemas.openxmlformats.org/officeDocument/2006/relationships/image" Target="/ppt/media/image14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7.svg" Id="rId6" /><Relationship Type="http://schemas.openxmlformats.org/officeDocument/2006/relationships/image" Target="/ppt/media/image22.png" Id="rId5" /><Relationship Type="http://schemas.openxmlformats.org/officeDocument/2006/relationships/image" Target="/ppt/media/image15.sv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4.jpeg" Id="rId3" /><Relationship Type="http://schemas.openxmlformats.org/officeDocument/2006/relationships/image" Target="/ppt/media/image23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5.jpe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27.jpeg" Id="rId3" /><Relationship Type="http://schemas.openxmlformats.org/officeDocument/2006/relationships/image" Target="/ppt/media/image26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0.jpeg" Id="rId6" /><Relationship Type="http://schemas.openxmlformats.org/officeDocument/2006/relationships/image" Target="/ppt/media/image29.jpeg" Id="rId5" /><Relationship Type="http://schemas.openxmlformats.org/officeDocument/2006/relationships/image" Target="/ppt/media/image28.jpe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32.png" Id="rId3" /><Relationship Type="http://schemas.openxmlformats.org/officeDocument/2006/relationships/image" Target="/ppt/media/image31.jpeg" Id="rId2" /><Relationship Type="http://schemas.openxmlformats.org/officeDocument/2006/relationships/slideLayout" Target="/ppt/slideLayouts/slideLayout7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9.png" Id="rId8" /><Relationship Type="http://schemas.openxmlformats.org/officeDocument/2006/relationships/image" Target="/ppt/media/image4.png" Id="rId3" /><Relationship Type="http://schemas.openxmlformats.org/officeDocument/2006/relationships/image" Target="/ppt/media/image8.png" Id="rId7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7.png" Id="rId6" /><Relationship Type="http://schemas.openxmlformats.org/officeDocument/2006/relationships/image" Target="/ppt/media/image6.png" Id="rId5" /><Relationship Type="http://schemas.openxmlformats.org/officeDocument/2006/relationships/image" Target="/ppt/media/image11.png" Id="rId10" /><Relationship Type="http://schemas.openxmlformats.org/officeDocument/2006/relationships/image" Target="/ppt/media/image5.png" Id="rId4" /><Relationship Type="http://schemas.openxmlformats.org/officeDocument/2006/relationships/image" Target="/ppt/media/image10.png" Id="rId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2.png" Id="rId2" /><Relationship Type="http://schemas.openxmlformats.org/officeDocument/2006/relationships/slideLayout" Target="/ppt/slideLayouts/slideLayout7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3.png" Id="rId2" /><Relationship Type="http://schemas.openxmlformats.org/officeDocument/2006/relationships/slideLayout" Target="/ppt/slideLayouts/slideLayout7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4.png" Id="rId2" /><Relationship Type="http://schemas.openxmlformats.org/officeDocument/2006/relationships/slideLayout" Target="/ppt/slideLayouts/slideLayout7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image" Target="/ppt/media/image15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9.sv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9.svg" Id="rId3" /><Relationship Type="http://schemas.openxmlformats.org/officeDocument/2006/relationships/image" Target="/ppt/media/image16.png" Id="rId2" /><Relationship Type="http://schemas.openxmlformats.org/officeDocument/2006/relationships/slideLayout" Target="/ppt/slideLayouts/slideLayout7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image" Target="/ppt/media/image17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2.svg" Id="rId5" /><Relationship Type="http://schemas.openxmlformats.org/officeDocument/2006/relationships/image" Target="/ppt/media/image18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4.png" Id="rId2" /><Relationship Type="http://schemas.openxmlformats.org/officeDocument/2006/relationships/slideLayout" Target="/ppt/slideLayouts/slideLayout7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0557" y="1367906"/>
            <a:ext cx="7515131" cy="8211069"/>
            <a:chOff x="0" y="0"/>
            <a:chExt cx="10020175" cy="10948091"/>
          </a:xfrm>
        </p:grpSpPr>
        <p:sp>
          <p:nvSpPr>
            <p:cNvPr id="3" name="Freeform 3"/>
            <p:cNvSpPr/>
            <p:nvPr/>
          </p:nvSpPr>
          <p:spPr>
            <a:xfrm>
              <a:off x="903761" y="8669080"/>
              <a:ext cx="8212653" cy="2279011"/>
            </a:xfrm>
            <a:custGeom>
              <a:avLst/>
              <a:gdLst/>
              <a:ahLst/>
              <a:cxnLst/>
              <a:rect l="l" t="t" r="r" b="b"/>
              <a:pathLst>
                <a:path w="8212653" h="2279011">
                  <a:moveTo>
                    <a:pt x="0" y="0"/>
                  </a:moveTo>
                  <a:lnTo>
                    <a:pt x="8212653" y="0"/>
                  </a:lnTo>
                  <a:lnTo>
                    <a:pt x="8212653" y="2279011"/>
                  </a:lnTo>
                  <a:lnTo>
                    <a:pt x="0" y="2279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/>
              <a:stretch>
                <a:fillRect/>
              </a:stretch>
            </a:blipFill>
          </p:spPr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0020175" cy="1002017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4983686" y="6982686"/>
            <a:ext cx="5660722" cy="566072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3069138" y="-3020699"/>
            <a:ext cx="5660722" cy="566072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736188" y="1986245"/>
            <a:ext cx="542713" cy="54271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5867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69402" y="1986245"/>
            <a:ext cx="542713" cy="54271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sp>
        <p:nvSpPr>
          <p:cNvPr id="15" name="TextBox 15"/>
          <p:cNvSpPr txBox="1"/>
          <p:nvPr/>
        </p:nvSpPr>
        <p:spPr>
          <a:xfrm rot="-127097">
            <a:off x="10445221" y="2187662"/>
            <a:ext cx="7580729" cy="185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11"/>
              </a:lnSpc>
            </a:pPr>
            <a:r>
              <a:rPr lang="en-US" sz="10865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COLIPOP </a:t>
            </a:r>
          </a:p>
        </p:txBody>
      </p:sp>
      <p:sp>
        <p:nvSpPr>
          <p:cNvPr id="16" name="TextBox 16"/>
          <p:cNvSpPr txBox="1"/>
          <p:nvPr/>
        </p:nvSpPr>
        <p:spPr>
          <a:xfrm rot="-111701">
            <a:off x="9148914" y="3930427"/>
            <a:ext cx="7630859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35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Tradiție</a:t>
            </a:r>
            <a:r>
              <a:rPr lang="en-US" sz="35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cu gust modern</a:t>
            </a:r>
          </a:p>
        </p:txBody>
      </p:sp>
      <p:sp>
        <p:nvSpPr>
          <p:cNvPr id="17" name="TextBox 17"/>
          <p:cNvSpPr txBox="1"/>
          <p:nvPr/>
        </p:nvSpPr>
        <p:spPr>
          <a:xfrm rot="-134410">
            <a:off x="9024163" y="5221170"/>
            <a:ext cx="691743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Colegiul Economic “Ion Ghica” Braila</a:t>
            </a:r>
          </a:p>
        </p:txBody>
      </p:sp>
      <p:sp>
        <p:nvSpPr>
          <p:cNvPr id="18" name="TextBox 18"/>
          <p:cNvSpPr txBox="1"/>
          <p:nvPr/>
        </p:nvSpPr>
        <p:spPr>
          <a:xfrm rot="-136617">
            <a:off x="6105924" y="6694161"/>
            <a:ext cx="11666901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Prof. </a:t>
            </a:r>
            <a:r>
              <a:rPr lang="en-US" sz="3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coordonatori</a:t>
            </a:r>
            <a:r>
              <a:rPr lang="en-US" sz="3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ro-RO" sz="3299" dirty="0" smtClean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299" dirty="0" smtClean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– </a:t>
            </a:r>
            <a:r>
              <a:rPr lang="en-US" sz="3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Istrate</a:t>
            </a:r>
            <a:r>
              <a:rPr lang="en-US" sz="3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Camelia</a:t>
            </a:r>
            <a:endParaRPr lang="en-US" sz="329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                                                  –</a:t>
            </a:r>
            <a:r>
              <a:rPr lang="en-US" sz="3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Narcisa</a:t>
            </a:r>
            <a:r>
              <a:rPr lang="en-US" sz="3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Liliana</a:t>
            </a:r>
            <a:r>
              <a:rPr lang="en-US" sz="3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Feichter</a:t>
            </a:r>
            <a:endParaRPr lang="en-US" sz="329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                     </a:t>
            </a:r>
          </a:p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                       </a:t>
            </a:r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5193" y="-315363"/>
            <a:ext cx="1747441" cy="174744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00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24795" y="1432078"/>
            <a:ext cx="9094198" cy="4328785"/>
            <a:chOff x="0" y="0"/>
            <a:chExt cx="12125598" cy="5771713"/>
          </a:xfrm>
        </p:grpSpPr>
        <p:sp>
          <p:nvSpPr>
            <p:cNvPr id="5" name="Freeform 5"/>
            <p:cNvSpPr/>
            <p:nvPr/>
          </p:nvSpPr>
          <p:spPr>
            <a:xfrm>
              <a:off x="419350" y="3265447"/>
              <a:ext cx="11286897" cy="2506266"/>
            </a:xfrm>
            <a:custGeom>
              <a:avLst/>
              <a:gdLst/>
              <a:ahLst/>
              <a:cxnLst/>
              <a:rect l="l" t="t" r="r" b="b"/>
              <a:pathLst>
                <a:path w="11286897" h="2506266">
                  <a:moveTo>
                    <a:pt x="0" y="0"/>
                  </a:moveTo>
                  <a:lnTo>
                    <a:pt x="11286897" y="0"/>
                  </a:lnTo>
                  <a:lnTo>
                    <a:pt x="11286897" y="2506266"/>
                  </a:lnTo>
                  <a:lnTo>
                    <a:pt x="0" y="2506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323" r="-18323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12125598" cy="3298276"/>
              <a:chOff x="0" y="0"/>
              <a:chExt cx="3317588" cy="9024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7588" cy="902415"/>
              </a:xfrm>
              <a:custGeom>
                <a:avLst/>
                <a:gdLst/>
                <a:ahLst/>
                <a:cxnLst/>
                <a:rect l="l" t="t" r="r" b="b"/>
                <a:pathLst>
                  <a:path w="3317588" h="902415">
                    <a:moveTo>
                      <a:pt x="3193128" y="902415"/>
                    </a:moveTo>
                    <a:lnTo>
                      <a:pt x="124460" y="902415"/>
                    </a:lnTo>
                    <a:cubicBezTo>
                      <a:pt x="55880" y="902415"/>
                      <a:pt x="0" y="846535"/>
                      <a:pt x="0" y="77795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93128" y="0"/>
                    </a:lnTo>
                    <a:cubicBezTo>
                      <a:pt x="3261708" y="0"/>
                      <a:pt x="3317588" y="55880"/>
                      <a:pt x="3317588" y="124460"/>
                    </a:cubicBezTo>
                    <a:lnTo>
                      <a:pt x="3317588" y="777955"/>
                    </a:lnTo>
                    <a:cubicBezTo>
                      <a:pt x="3317588" y="846535"/>
                      <a:pt x="3261708" y="902415"/>
                      <a:pt x="3193128" y="902415"/>
                    </a:cubicBezTo>
                    <a:close/>
                  </a:path>
                </a:pathLst>
              </a:custGeom>
              <a:solidFill>
                <a:srgbClr val="FDD077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8898265" y="4193537"/>
            <a:ext cx="9094198" cy="4566395"/>
            <a:chOff x="0" y="0"/>
            <a:chExt cx="12125598" cy="6088526"/>
          </a:xfrm>
        </p:grpSpPr>
        <p:sp>
          <p:nvSpPr>
            <p:cNvPr id="9" name="Freeform 9"/>
            <p:cNvSpPr/>
            <p:nvPr/>
          </p:nvSpPr>
          <p:spPr>
            <a:xfrm>
              <a:off x="419350" y="3454564"/>
              <a:ext cx="11286897" cy="2633962"/>
            </a:xfrm>
            <a:custGeom>
              <a:avLst/>
              <a:gdLst/>
              <a:ahLst/>
              <a:cxnLst/>
              <a:rect l="l" t="t" r="r" b="b"/>
              <a:pathLst>
                <a:path w="11286897" h="2633962">
                  <a:moveTo>
                    <a:pt x="0" y="0"/>
                  </a:moveTo>
                  <a:lnTo>
                    <a:pt x="11286897" y="0"/>
                  </a:lnTo>
                  <a:lnTo>
                    <a:pt x="11286897" y="2633962"/>
                  </a:lnTo>
                  <a:lnTo>
                    <a:pt x="0" y="2633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804" r="-21804"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12125598" cy="3466326"/>
              <a:chOff x="0" y="0"/>
              <a:chExt cx="3317588" cy="94839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317588" cy="948394"/>
              </a:xfrm>
              <a:custGeom>
                <a:avLst/>
                <a:gdLst/>
                <a:ahLst/>
                <a:cxnLst/>
                <a:rect l="l" t="t" r="r" b="b"/>
                <a:pathLst>
                  <a:path w="3317588" h="948394">
                    <a:moveTo>
                      <a:pt x="3193128" y="948394"/>
                    </a:moveTo>
                    <a:lnTo>
                      <a:pt x="124460" y="948394"/>
                    </a:lnTo>
                    <a:cubicBezTo>
                      <a:pt x="55880" y="948394"/>
                      <a:pt x="0" y="892514"/>
                      <a:pt x="0" y="823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93128" y="0"/>
                    </a:lnTo>
                    <a:cubicBezTo>
                      <a:pt x="3261708" y="0"/>
                      <a:pt x="3317588" y="55880"/>
                      <a:pt x="3317588" y="124460"/>
                    </a:cubicBezTo>
                    <a:lnTo>
                      <a:pt x="3317588" y="823934"/>
                    </a:lnTo>
                    <a:cubicBezTo>
                      <a:pt x="3317588" y="892514"/>
                      <a:pt x="3261708" y="948394"/>
                      <a:pt x="3193128" y="948394"/>
                    </a:cubicBezTo>
                    <a:close/>
                  </a:path>
                </a:pathLst>
              </a:custGeom>
              <a:solidFill>
                <a:srgbClr val="FDD077"/>
              </a:solidFill>
            </p:spPr>
          </p:sp>
        </p:grpSp>
      </p:grpSp>
      <p:sp>
        <p:nvSpPr>
          <p:cNvPr id="12" name="Freeform 12"/>
          <p:cNvSpPr/>
          <p:nvPr/>
        </p:nvSpPr>
        <p:spPr>
          <a:xfrm rot="5400000">
            <a:off x="15269749" y="8340392"/>
            <a:ext cx="4024335" cy="2012167"/>
          </a:xfrm>
          <a:custGeom>
            <a:avLst/>
            <a:gdLst/>
            <a:ahLst/>
            <a:cxnLst/>
            <a:rect l="l" t="t" r="r" b="b"/>
            <a:pathLst>
              <a:path w="4024335" h="2012167">
                <a:moveTo>
                  <a:pt x="0" y="0"/>
                </a:moveTo>
                <a:lnTo>
                  <a:pt x="4024335" y="0"/>
                </a:lnTo>
                <a:lnTo>
                  <a:pt x="4024335" y="2012168"/>
                </a:lnTo>
                <a:lnTo>
                  <a:pt x="0" y="2012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748666" y="246028"/>
            <a:ext cx="7539334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STRATEGII DE  </a:t>
            </a:r>
          </a:p>
          <a:p>
            <a:pPr algn="r">
              <a:lnSpc>
                <a:spcPts val="9799"/>
              </a:lnSpc>
            </a:pPr>
            <a:endParaRPr lang="en-US" sz="6999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57689" y="1484278"/>
            <a:ext cx="753933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PROMOVARE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374" y="1550953"/>
            <a:ext cx="822662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·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Campanii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online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rețelele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sociale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 (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Instagram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TikTok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),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evidențiind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caracterul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tradițional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inovațiile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aduse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produsului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038364" y="4409693"/>
            <a:ext cx="8858659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·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Participarea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la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târguri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tradiționale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festivaluri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street food.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·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Colaborări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influenceri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din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domeniul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gastronomiei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tradițiilor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românești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302348" y="7322963"/>
            <a:ext cx="9094198" cy="3582296"/>
            <a:chOff x="0" y="0"/>
            <a:chExt cx="12125598" cy="4776395"/>
          </a:xfrm>
        </p:grpSpPr>
        <p:sp>
          <p:nvSpPr>
            <p:cNvPr id="18" name="Freeform 18"/>
            <p:cNvSpPr/>
            <p:nvPr/>
          </p:nvSpPr>
          <p:spPr>
            <a:xfrm>
              <a:off x="419350" y="2702329"/>
              <a:ext cx="11286897" cy="2074066"/>
            </a:xfrm>
            <a:custGeom>
              <a:avLst/>
              <a:gdLst/>
              <a:ahLst/>
              <a:cxnLst/>
              <a:rect l="l" t="t" r="r" b="b"/>
              <a:pathLst>
                <a:path w="11286897" h="2074066">
                  <a:moveTo>
                    <a:pt x="0" y="0"/>
                  </a:moveTo>
                  <a:lnTo>
                    <a:pt x="11286897" y="0"/>
                  </a:lnTo>
                  <a:lnTo>
                    <a:pt x="11286897" y="2074066"/>
                  </a:lnTo>
                  <a:lnTo>
                    <a:pt x="0" y="2074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l="-6541" r="-6541"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12125598" cy="2729496"/>
              <a:chOff x="0" y="0"/>
              <a:chExt cx="3317588" cy="74679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317588" cy="746796"/>
              </a:xfrm>
              <a:custGeom>
                <a:avLst/>
                <a:gdLst/>
                <a:ahLst/>
                <a:cxnLst/>
                <a:rect l="l" t="t" r="r" b="b"/>
                <a:pathLst>
                  <a:path w="3317588" h="746796">
                    <a:moveTo>
                      <a:pt x="3193128" y="746796"/>
                    </a:moveTo>
                    <a:lnTo>
                      <a:pt x="124460" y="746796"/>
                    </a:lnTo>
                    <a:cubicBezTo>
                      <a:pt x="55880" y="746796"/>
                      <a:pt x="0" y="690916"/>
                      <a:pt x="0" y="62233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93128" y="0"/>
                    </a:lnTo>
                    <a:cubicBezTo>
                      <a:pt x="3261708" y="0"/>
                      <a:pt x="3317588" y="55880"/>
                      <a:pt x="3317588" y="124460"/>
                    </a:cubicBezTo>
                    <a:lnTo>
                      <a:pt x="3317588" y="622336"/>
                    </a:lnTo>
                    <a:cubicBezTo>
                      <a:pt x="3317588" y="690916"/>
                      <a:pt x="3261708" y="746796"/>
                      <a:pt x="3193128" y="746796"/>
                    </a:cubicBezTo>
                    <a:close/>
                  </a:path>
                </a:pathLst>
              </a:custGeom>
              <a:solidFill>
                <a:srgbClr val="FDD077"/>
              </a:solidFill>
            </p:spPr>
          </p:sp>
        </p:grpSp>
      </p:grpSp>
      <p:sp>
        <p:nvSpPr>
          <p:cNvPr id="21" name="TextBox 21"/>
          <p:cNvSpPr txBox="1"/>
          <p:nvPr/>
        </p:nvSpPr>
        <p:spPr>
          <a:xfrm>
            <a:off x="800630" y="7533893"/>
            <a:ext cx="809763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·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Publicitate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locală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prin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afișe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flyere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biserici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spații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culturale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6710136" y="7824062"/>
            <a:ext cx="2309153" cy="2847659"/>
            <a:chOff x="0" y="0"/>
            <a:chExt cx="6350000" cy="78308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7830851"/>
            </a:xfrm>
            <a:custGeom>
              <a:avLst/>
              <a:gdLst/>
              <a:ahLst/>
              <a:cxnLst/>
              <a:rect l="l" t="t" r="r" b="b"/>
              <a:pathLst>
                <a:path w="6350000" h="7830851">
                  <a:moveTo>
                    <a:pt x="3175000" y="0"/>
                  </a:moveTo>
                  <a:cubicBezTo>
                    <a:pt x="1421496" y="0"/>
                    <a:pt x="0" y="1752996"/>
                    <a:pt x="0" y="3915426"/>
                  </a:cubicBezTo>
                  <a:cubicBezTo>
                    <a:pt x="0" y="6077856"/>
                    <a:pt x="1421496" y="7830851"/>
                    <a:pt x="3175000" y="7830851"/>
                  </a:cubicBezTo>
                  <a:cubicBezTo>
                    <a:pt x="4928504" y="7830851"/>
                    <a:pt x="6350000" y="6077856"/>
                    <a:pt x="6350000" y="3915426"/>
                  </a:cubicBezTo>
                  <a:cubicBezTo>
                    <a:pt x="6350000" y="17529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008"/>
            </a:solidFill>
          </p:spPr>
        </p:sp>
      </p:grpSp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8416" y="-601610"/>
            <a:ext cx="1884141" cy="188414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780219" y="3443169"/>
            <a:ext cx="9617838" cy="961783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60424" y="4888053"/>
            <a:ext cx="9927575" cy="3817853"/>
            <a:chOff x="0" y="0"/>
            <a:chExt cx="13236767" cy="5090471"/>
          </a:xfrm>
        </p:grpSpPr>
        <p:sp>
          <p:nvSpPr>
            <p:cNvPr id="7" name="Freeform 7"/>
            <p:cNvSpPr/>
            <p:nvPr/>
          </p:nvSpPr>
          <p:spPr>
            <a:xfrm>
              <a:off x="0" y="2428015"/>
              <a:ext cx="12656838" cy="2662455"/>
            </a:xfrm>
            <a:custGeom>
              <a:avLst/>
              <a:gdLst/>
              <a:ahLst/>
              <a:cxnLst/>
              <a:rect l="l" t="t" r="r" b="b"/>
              <a:pathLst>
                <a:path w="12656838" h="2662455">
                  <a:moveTo>
                    <a:pt x="0" y="0"/>
                  </a:moveTo>
                  <a:lnTo>
                    <a:pt x="12656838" y="0"/>
                  </a:lnTo>
                  <a:lnTo>
                    <a:pt x="12656838" y="2662456"/>
                  </a:lnTo>
                  <a:lnTo>
                    <a:pt x="0" y="2662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94" r="-18594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13236767" cy="3437625"/>
              <a:chOff x="0" y="0"/>
              <a:chExt cx="2672323" cy="69401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72323" cy="694010"/>
              </a:xfrm>
              <a:custGeom>
                <a:avLst/>
                <a:gdLst/>
                <a:ahLst/>
                <a:cxnLst/>
                <a:rect l="l" t="t" r="r" b="b"/>
                <a:pathLst>
                  <a:path w="2672323" h="694010">
                    <a:moveTo>
                      <a:pt x="2547863" y="694010"/>
                    </a:moveTo>
                    <a:lnTo>
                      <a:pt x="124460" y="694010"/>
                    </a:lnTo>
                    <a:cubicBezTo>
                      <a:pt x="55880" y="694010"/>
                      <a:pt x="0" y="638130"/>
                      <a:pt x="0" y="56955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47863" y="0"/>
                    </a:lnTo>
                    <a:cubicBezTo>
                      <a:pt x="2616443" y="0"/>
                      <a:pt x="2672323" y="55880"/>
                      <a:pt x="2672323" y="124460"/>
                    </a:cubicBezTo>
                    <a:lnTo>
                      <a:pt x="2672323" y="569550"/>
                    </a:lnTo>
                    <a:cubicBezTo>
                      <a:pt x="2672323" y="638130"/>
                      <a:pt x="2616443" y="694010"/>
                      <a:pt x="2547863" y="694010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6253779" y="7629478"/>
            <a:ext cx="9927575" cy="3628472"/>
            <a:chOff x="0" y="0"/>
            <a:chExt cx="13236767" cy="4837962"/>
          </a:xfrm>
        </p:grpSpPr>
        <p:sp>
          <p:nvSpPr>
            <p:cNvPr id="11" name="Freeform 11"/>
            <p:cNvSpPr/>
            <p:nvPr/>
          </p:nvSpPr>
          <p:spPr>
            <a:xfrm>
              <a:off x="0" y="2307576"/>
              <a:ext cx="12192000" cy="2530387"/>
            </a:xfrm>
            <a:custGeom>
              <a:avLst/>
              <a:gdLst/>
              <a:ahLst/>
              <a:cxnLst/>
              <a:rect l="l" t="t" r="r" b="b"/>
              <a:pathLst>
                <a:path w="12192000" h="2530387">
                  <a:moveTo>
                    <a:pt x="0" y="0"/>
                  </a:moveTo>
                  <a:lnTo>
                    <a:pt x="12192000" y="0"/>
                  </a:lnTo>
                  <a:lnTo>
                    <a:pt x="12192000" y="2530386"/>
                  </a:lnTo>
                  <a:lnTo>
                    <a:pt x="0" y="2530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677" r="-17677"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3236767" cy="3267105"/>
              <a:chOff x="0" y="0"/>
              <a:chExt cx="3621606" cy="89388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621606" cy="893887"/>
              </a:xfrm>
              <a:custGeom>
                <a:avLst/>
                <a:gdLst/>
                <a:ahLst/>
                <a:cxnLst/>
                <a:rect l="l" t="t" r="r" b="b"/>
                <a:pathLst>
                  <a:path w="3621606" h="893887">
                    <a:moveTo>
                      <a:pt x="3497146" y="893887"/>
                    </a:moveTo>
                    <a:lnTo>
                      <a:pt x="124460" y="893887"/>
                    </a:lnTo>
                    <a:cubicBezTo>
                      <a:pt x="55880" y="893887"/>
                      <a:pt x="0" y="838007"/>
                      <a:pt x="0" y="76942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97147" y="0"/>
                    </a:lnTo>
                    <a:cubicBezTo>
                      <a:pt x="3565727" y="0"/>
                      <a:pt x="3621606" y="55880"/>
                      <a:pt x="3621606" y="124460"/>
                    </a:cubicBezTo>
                    <a:lnTo>
                      <a:pt x="3621606" y="769427"/>
                    </a:lnTo>
                    <a:cubicBezTo>
                      <a:pt x="3621606" y="838007"/>
                      <a:pt x="3565727" y="893887"/>
                      <a:pt x="3497147" y="893887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5971202" y="2239950"/>
            <a:ext cx="1203219" cy="120321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311309" y="-601610"/>
            <a:ext cx="1203219" cy="120321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596548" y="1998022"/>
            <a:ext cx="9379725" cy="3676051"/>
            <a:chOff x="0" y="0"/>
            <a:chExt cx="12506300" cy="4901402"/>
          </a:xfrm>
        </p:grpSpPr>
        <p:sp>
          <p:nvSpPr>
            <p:cNvPr id="19" name="Freeform 19"/>
            <p:cNvSpPr/>
            <p:nvPr/>
          </p:nvSpPr>
          <p:spPr>
            <a:xfrm>
              <a:off x="0" y="2337835"/>
              <a:ext cx="11958374" cy="2563567"/>
            </a:xfrm>
            <a:custGeom>
              <a:avLst/>
              <a:gdLst/>
              <a:ahLst/>
              <a:cxnLst/>
              <a:rect l="l" t="t" r="r" b="b"/>
              <a:pathLst>
                <a:path w="11958374" h="2563567">
                  <a:moveTo>
                    <a:pt x="0" y="0"/>
                  </a:moveTo>
                  <a:lnTo>
                    <a:pt x="11958374" y="0"/>
                  </a:lnTo>
                  <a:lnTo>
                    <a:pt x="11958374" y="2563567"/>
                  </a:lnTo>
                  <a:lnTo>
                    <a:pt x="0" y="2563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904" r="-19904"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0" y="0"/>
              <a:ext cx="12506300" cy="3388726"/>
              <a:chOff x="0" y="0"/>
              <a:chExt cx="3571144" cy="96764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71144" cy="967643"/>
              </a:xfrm>
              <a:custGeom>
                <a:avLst/>
                <a:gdLst/>
                <a:ahLst/>
                <a:cxnLst/>
                <a:rect l="l" t="t" r="r" b="b"/>
                <a:pathLst>
                  <a:path w="3571144" h="967643">
                    <a:moveTo>
                      <a:pt x="3446684" y="967643"/>
                    </a:moveTo>
                    <a:lnTo>
                      <a:pt x="124460" y="967643"/>
                    </a:lnTo>
                    <a:cubicBezTo>
                      <a:pt x="55880" y="967643"/>
                      <a:pt x="0" y="911763"/>
                      <a:pt x="0" y="8431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46685" y="0"/>
                    </a:lnTo>
                    <a:cubicBezTo>
                      <a:pt x="3515265" y="0"/>
                      <a:pt x="3571144" y="55880"/>
                      <a:pt x="3571144" y="124460"/>
                    </a:cubicBezTo>
                    <a:lnTo>
                      <a:pt x="3571144" y="843183"/>
                    </a:lnTo>
                    <a:cubicBezTo>
                      <a:pt x="3571144" y="911763"/>
                      <a:pt x="3515265" y="967643"/>
                      <a:pt x="3446685" y="967643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sp>
        <p:nvSpPr>
          <p:cNvPr id="22" name="Freeform 22"/>
          <p:cNvSpPr/>
          <p:nvPr/>
        </p:nvSpPr>
        <p:spPr>
          <a:xfrm>
            <a:off x="1350464" y="811149"/>
            <a:ext cx="3430113" cy="4162758"/>
          </a:xfrm>
          <a:custGeom>
            <a:avLst/>
            <a:gdLst/>
            <a:ahLst/>
            <a:cxnLst/>
            <a:rect l="l" t="t" r="r" b="b"/>
            <a:pathLst>
              <a:path w="3430113" h="4162758">
                <a:moveTo>
                  <a:pt x="0" y="0"/>
                </a:moveTo>
                <a:lnTo>
                  <a:pt x="3430113" y="0"/>
                </a:lnTo>
                <a:lnTo>
                  <a:pt x="3430113" y="4162759"/>
                </a:lnTo>
                <a:lnTo>
                  <a:pt x="0" y="4162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90945" y="6810328"/>
            <a:ext cx="4153573" cy="3196590"/>
          </a:xfrm>
          <a:custGeom>
            <a:avLst/>
            <a:gdLst/>
            <a:ahLst/>
            <a:cxnLst/>
            <a:rect l="l" t="t" r="r" b="b"/>
            <a:pathLst>
              <a:path w="4153573" h="3196590">
                <a:moveTo>
                  <a:pt x="0" y="0"/>
                </a:moveTo>
                <a:lnTo>
                  <a:pt x="4153574" y="0"/>
                </a:lnTo>
                <a:lnTo>
                  <a:pt x="4153574" y="3196590"/>
                </a:lnTo>
                <a:lnTo>
                  <a:pt x="0" y="3196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199675" y="365125"/>
            <a:ext cx="724203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OBIECTIVE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67906" y="2081869"/>
            <a:ext cx="8487198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Creșterea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cererii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tradiționale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inovative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: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Consumatorii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sunt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tot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mai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atrași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gusturile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autentice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combinațiile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inovative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special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contextul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unei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reveniri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la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tradiție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just"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010312" y="4916758"/>
            <a:ext cx="8627800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Colaborări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instituții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religioase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comerciale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: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Parteneriatul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biserici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parohii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alte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organizații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poate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crea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oportunități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contracte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termen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lung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poate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oferi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o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expunere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mai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largă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2811" y="8003341"/>
            <a:ext cx="9151900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Diversificarea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meniului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: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Introducerea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noi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funcție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cerințele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pieței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sezonalitate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(ex: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sărbători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2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post).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</p:spTree>
  </p:cSld>
  <p:clrMapOvr>
    <a:masterClrMapping/>
  </p:clrMapOvr>
  <p:transition spd="med">
    <p:split dir="in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974" y="280921"/>
            <a:ext cx="1884141" cy="188414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725300" y="3114412"/>
            <a:ext cx="9617838" cy="961783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19687" y="1970852"/>
            <a:ext cx="3938759" cy="4067950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19" r="-2751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838386" y="6222579"/>
            <a:ext cx="3162601" cy="3266334"/>
            <a:chOff x="0" y="0"/>
            <a:chExt cx="6350000" cy="6558280"/>
          </a:xfrm>
        </p:grpSpPr>
        <p:sp>
          <p:nvSpPr>
            <p:cNvPr id="10" name="Freeform 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33186" r="-3318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895562" y="6387403"/>
            <a:ext cx="2974299" cy="3071856"/>
            <a:chOff x="0" y="0"/>
            <a:chExt cx="6350000" cy="6558280"/>
          </a:xfrm>
        </p:grpSpPr>
        <p:sp>
          <p:nvSpPr>
            <p:cNvPr id="13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04845" r="-10484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345929" y="648686"/>
            <a:ext cx="1884141" cy="188414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505257" y="3626830"/>
            <a:ext cx="1220044" cy="122004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489871" y="9488913"/>
            <a:ext cx="1264872" cy="1264872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028700" y="246827"/>
            <a:ext cx="891511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DATE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307277"/>
            <a:ext cx="891511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FINANCIARE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4974" y="4551058"/>
            <a:ext cx="9648838" cy="543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6433" lvl="1" indent="-303217" algn="just">
              <a:lnSpc>
                <a:spcPts val="3932"/>
              </a:lnSpc>
              <a:buFont typeface="Arial"/>
              <a:buChar char="•"/>
            </a:pP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Food truck-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ul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–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Închiriere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606433" lvl="1" indent="-303217" algn="just">
              <a:lnSpc>
                <a:spcPts val="3932"/>
              </a:lnSpc>
              <a:buFont typeface="Arial"/>
              <a:buChar char="•"/>
            </a:pP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Echipamente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bucătărie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(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mixere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tăvi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vase,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ustensile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) –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Deținute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proprietate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606433" lvl="1" indent="-303217" algn="just">
              <a:lnSpc>
                <a:spcPts val="3932"/>
              </a:lnSpc>
              <a:buFont typeface="Arial"/>
              <a:buChar char="•"/>
            </a:pP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Frigider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spațiu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depozitare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–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Cumpărate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asigurarea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stocurilor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606433" lvl="1" indent="-303217" algn="just">
              <a:lnSpc>
                <a:spcPts val="3932"/>
              </a:lnSpc>
              <a:buFont typeface="Arial"/>
              <a:buChar char="•"/>
            </a:pP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Mobilier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accesorii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servire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(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mese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pliabile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umbrele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exterior, vitrine de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prezentare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) –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Achiziționate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integral.</a:t>
            </a:r>
          </a:p>
          <a:p>
            <a:pPr marL="606433" lvl="1" indent="-303217" algn="just">
              <a:lnSpc>
                <a:spcPts val="3932"/>
              </a:lnSpc>
              <a:buFont typeface="Arial"/>
              <a:buChar char="•"/>
            </a:pP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Sistem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POS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echipamente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vânzare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(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casă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marcat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imprimantă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bonuri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) –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Proprietate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08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personală</a:t>
            </a:r>
            <a:r>
              <a:rPr lang="en-US" sz="2808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just">
              <a:lnSpc>
                <a:spcPts val="3932"/>
              </a:lnSpc>
            </a:pPr>
            <a:endParaRPr lang="en-US" sz="2808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6764" y="2661297"/>
            <a:ext cx="9505257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prezent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toate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echipamentele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resursele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necesare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afacere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vor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fi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achiziționate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exclusiv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din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fonduri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proprii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Acestea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includ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:</a:t>
            </a:r>
          </a:p>
          <a:p>
            <a:pPr algn="just">
              <a:lnSpc>
                <a:spcPts val="4199"/>
              </a:lnSpc>
            </a:pPr>
            <a:endParaRPr lang="en-US" sz="30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14976" y="1714476"/>
            <a:ext cx="613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800" dirty="0" smtClean="0">
                <a:solidFill>
                  <a:schemeClr val="accent6"/>
                </a:solidFill>
                <a:latin typeface="Naava"/>
              </a:rPr>
              <a:t>GALERIE CULINARA</a:t>
            </a:r>
            <a:endParaRPr lang="en-US" sz="4800" dirty="0">
              <a:solidFill>
                <a:schemeClr val="accent6"/>
              </a:solidFill>
              <a:latin typeface="Naava"/>
            </a:endParaRPr>
          </a:p>
        </p:txBody>
      </p:sp>
      <p:grpSp>
        <p:nvGrpSpPr>
          <p:cNvPr id="6" name="Group 15"/>
          <p:cNvGrpSpPr/>
          <p:nvPr/>
        </p:nvGrpSpPr>
        <p:grpSpPr>
          <a:xfrm>
            <a:off x="17345929" y="-642978"/>
            <a:ext cx="1884141" cy="1884141"/>
            <a:chOff x="0" y="0"/>
            <a:chExt cx="6350000" cy="6350000"/>
          </a:xfrm>
        </p:grpSpPr>
        <p:sp>
          <p:nvSpPr>
            <p:cNvPr id="7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grpSp>
        <p:nvGrpSpPr>
          <p:cNvPr id="8" name="Group 15"/>
          <p:cNvGrpSpPr/>
          <p:nvPr/>
        </p:nvGrpSpPr>
        <p:grpSpPr>
          <a:xfrm>
            <a:off x="-785882" y="-428664"/>
            <a:ext cx="1884141" cy="1884141"/>
            <a:chOff x="-13228760" y="7652836"/>
            <a:chExt cx="6350000" cy="6350000"/>
          </a:xfrm>
        </p:grpSpPr>
        <p:sp>
          <p:nvSpPr>
            <p:cNvPr id="9" name="Freeform 16"/>
            <p:cNvSpPr/>
            <p:nvPr/>
          </p:nvSpPr>
          <p:spPr>
            <a:xfrm>
              <a:off x="-13228760" y="7652836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grpSp>
        <p:nvGrpSpPr>
          <p:cNvPr id="10" name="Group 17"/>
          <p:cNvGrpSpPr/>
          <p:nvPr/>
        </p:nvGrpSpPr>
        <p:grpSpPr>
          <a:xfrm>
            <a:off x="11858644" y="-285788"/>
            <a:ext cx="1220044" cy="1220044"/>
            <a:chOff x="0" y="0"/>
            <a:chExt cx="6350000" cy="63500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12" name="Group 15"/>
          <p:cNvGrpSpPr/>
          <p:nvPr/>
        </p:nvGrpSpPr>
        <p:grpSpPr>
          <a:xfrm>
            <a:off x="-571568" y="4929186"/>
            <a:ext cx="1884141" cy="1884141"/>
            <a:chOff x="-13228760" y="7652836"/>
            <a:chExt cx="6350000" cy="6350000"/>
          </a:xfrm>
        </p:grpSpPr>
        <p:sp>
          <p:nvSpPr>
            <p:cNvPr id="13" name="Freeform 16"/>
            <p:cNvSpPr/>
            <p:nvPr/>
          </p:nvSpPr>
          <p:spPr>
            <a:xfrm>
              <a:off x="-13228760" y="7652836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grpSp>
        <p:nvGrpSpPr>
          <p:cNvPr id="14" name="Group 15"/>
          <p:cNvGrpSpPr/>
          <p:nvPr/>
        </p:nvGrpSpPr>
        <p:grpSpPr>
          <a:xfrm>
            <a:off x="9644066" y="9001152"/>
            <a:ext cx="1884141" cy="1884141"/>
            <a:chOff x="-13228760" y="7652836"/>
            <a:chExt cx="6350000" cy="6350000"/>
          </a:xfrm>
        </p:grpSpPr>
        <p:sp>
          <p:nvSpPr>
            <p:cNvPr id="15" name="Freeform 16"/>
            <p:cNvSpPr/>
            <p:nvPr/>
          </p:nvSpPr>
          <p:spPr>
            <a:xfrm>
              <a:off x="-13228760" y="7652836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grpSp>
        <p:nvGrpSpPr>
          <p:cNvPr id="16" name="Group 15"/>
          <p:cNvGrpSpPr/>
          <p:nvPr/>
        </p:nvGrpSpPr>
        <p:grpSpPr>
          <a:xfrm>
            <a:off x="17002180" y="9344929"/>
            <a:ext cx="1884141" cy="1884141"/>
            <a:chOff x="-13228760" y="7652836"/>
            <a:chExt cx="6350000" cy="6350000"/>
          </a:xfrm>
        </p:grpSpPr>
        <p:sp>
          <p:nvSpPr>
            <p:cNvPr id="17" name="Freeform 16"/>
            <p:cNvSpPr/>
            <p:nvPr/>
          </p:nvSpPr>
          <p:spPr>
            <a:xfrm>
              <a:off x="-13228760" y="7652836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pic>
        <p:nvPicPr>
          <p:cNvPr id="18" name="Picture 17" descr="WhatsApp Image 2026-01-27 at 17.46.23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6" y="428592"/>
            <a:ext cx="4798771" cy="4681728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WhatsApp Image 2026-01-27 at 18.03.11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28" y="3071798"/>
            <a:ext cx="5930189" cy="3744468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WhatsApp Image 2026-01-27 at 17.46.23 (2).jpe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7338" y="785782"/>
            <a:ext cx="4915814" cy="4057498"/>
          </a:xfrm>
          <a:prstGeom prst="rect">
            <a:avLst/>
          </a:prstGeom>
          <a:ln w="88900" cap="sq" cmpd="thickThin">
            <a:solidFill>
              <a:schemeClr val="accent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20" descr="WhatsApp Image 2026-01-27 at 17.46.23 (1).jpe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462" y="5357814"/>
            <a:ext cx="5383987" cy="4525670"/>
          </a:xfrm>
          <a:prstGeom prst="rect">
            <a:avLst/>
          </a:prstGeom>
          <a:ln w="88900" cap="sq" cmpd="thickThin">
            <a:solidFill>
              <a:schemeClr val="accent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 descr="WhatsApp Image 2026-01-27 at 17.46.23 (4).jpeg"/>
          <p:cNvPicPr>
            <a:picLocks/>
          </p:cNvPicPr>
          <p:nvPr/>
        </p:nvPicPr>
        <p:blipFill>
          <a:blip r:embed="rId6"/>
          <a:srcRect l="8305"/>
          <a:stretch>
            <a:fillRect/>
          </a:stretch>
        </p:blipFill>
        <p:spPr>
          <a:xfrm rot="5400000" flipH="1">
            <a:off x="774435" y="5226257"/>
            <a:ext cx="4185588" cy="5305958"/>
          </a:xfrm>
          <a:prstGeom prst="rect">
            <a:avLst/>
          </a:prstGeom>
          <a:ln w="88900" cap="sq" cmpd="thickThin">
            <a:solidFill>
              <a:schemeClr val="accent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3" name="TextBox 22"/>
          <p:cNvSpPr txBox="1"/>
          <p:nvPr/>
        </p:nvSpPr>
        <p:spPr>
          <a:xfrm>
            <a:off x="6572232" y="7000888"/>
            <a:ext cx="4740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>
                <a:solidFill>
                  <a:schemeClr val="accent6"/>
                </a:solidFill>
                <a:latin typeface="Naava"/>
              </a:rPr>
              <a:t>ECHIPA NOASTRA</a:t>
            </a:r>
            <a:endParaRPr lang="en-US" sz="4000" dirty="0">
              <a:solidFill>
                <a:schemeClr val="accent6"/>
              </a:solidFill>
              <a:latin typeface="Naava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081985"/>
            <a:ext cx="4176201" cy="417620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128589" y="0"/>
            <a:ext cx="4159411" cy="415941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6964303" y="8956675"/>
            <a:ext cx="1884141" cy="188414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27409" y="-149237"/>
            <a:ext cx="592025" cy="59202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301790" y="3535300"/>
            <a:ext cx="686464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49818" y="4666142"/>
            <a:ext cx="6368592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Instagram &amp; E-mail</a:t>
            </a:r>
          </a:p>
        </p:txBody>
      </p:sp>
      <p:sp>
        <p:nvSpPr>
          <p:cNvPr id="12" name="Freeform 12"/>
          <p:cNvSpPr/>
          <p:nvPr/>
        </p:nvSpPr>
        <p:spPr>
          <a:xfrm>
            <a:off x="6857984" y="5500690"/>
            <a:ext cx="1504506" cy="970649"/>
          </a:xfrm>
          <a:custGeom>
            <a:avLst/>
            <a:gdLst/>
            <a:ahLst/>
            <a:cxnLst/>
            <a:rect l="l" t="t" r="r" b="b"/>
            <a:pathLst>
              <a:path w="1504506" h="970649">
                <a:moveTo>
                  <a:pt x="0" y="0"/>
                </a:moveTo>
                <a:lnTo>
                  <a:pt x="1504506" y="0"/>
                </a:lnTo>
                <a:lnTo>
                  <a:pt x="1504506" y="970649"/>
                </a:lnTo>
                <a:lnTo>
                  <a:pt x="0" y="970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5121061" y="4561459"/>
            <a:ext cx="726905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6629088" y="9971894"/>
            <a:ext cx="630212" cy="63021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906374" y="8476571"/>
            <a:ext cx="630212" cy="63021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5121061" y="2594865"/>
            <a:ext cx="6864649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Our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72034" y="5643566"/>
            <a:ext cx="7704054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colipop1</a:t>
            </a:r>
          </a:p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sc.colipop.srl@gmail.com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63693" y="8297518"/>
            <a:ext cx="3002816" cy="53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76"/>
              </a:lnSpc>
            </a:pPr>
            <a:r>
              <a:rPr lang="en-US" sz="3197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Adresa Firmei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68085" y="8899525"/>
            <a:ext cx="7991215" cy="52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20"/>
              </a:lnSpc>
            </a:pPr>
            <a:r>
              <a:rPr lang="en-US" sz="3157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Strada Dimitrie Bolintineanu Nr. 16</a:t>
            </a: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259" y="5035223"/>
            <a:ext cx="1634883" cy="453680"/>
          </a:xfrm>
          <a:custGeom>
            <a:avLst/>
            <a:gdLst/>
            <a:ahLst/>
            <a:cxnLst/>
            <a:rect l="l" t="t" r="r" b="b"/>
            <a:pathLst>
              <a:path w="1634883" h="453680">
                <a:moveTo>
                  <a:pt x="0" y="0"/>
                </a:moveTo>
                <a:lnTo>
                  <a:pt x="1634882" y="0"/>
                </a:lnTo>
                <a:lnTo>
                  <a:pt x="1634882" y="453680"/>
                </a:lnTo>
                <a:lnTo>
                  <a:pt x="0" y="45368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73640" y="5593502"/>
            <a:ext cx="1635007" cy="453714"/>
          </a:xfrm>
          <a:custGeom>
            <a:avLst/>
            <a:gdLst/>
            <a:ahLst/>
            <a:cxnLst/>
            <a:rect l="l" t="t" r="r" b="b"/>
            <a:pathLst>
              <a:path w="1635007" h="453714">
                <a:moveTo>
                  <a:pt x="0" y="0"/>
                </a:moveTo>
                <a:lnTo>
                  <a:pt x="1635006" y="0"/>
                </a:lnTo>
                <a:lnTo>
                  <a:pt x="1635006" y="453715"/>
                </a:lnTo>
                <a:lnTo>
                  <a:pt x="0" y="45371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79459" y="6394646"/>
            <a:ext cx="1659014" cy="460376"/>
          </a:xfrm>
          <a:custGeom>
            <a:avLst/>
            <a:gdLst/>
            <a:ahLst/>
            <a:cxnLst/>
            <a:rect l="l" t="t" r="r" b="b"/>
            <a:pathLst>
              <a:path w="1659014" h="460376">
                <a:moveTo>
                  <a:pt x="0" y="0"/>
                </a:moveTo>
                <a:lnTo>
                  <a:pt x="1659014" y="0"/>
                </a:lnTo>
                <a:lnTo>
                  <a:pt x="1659014" y="460376"/>
                </a:lnTo>
                <a:lnTo>
                  <a:pt x="0" y="46037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18901" y="5789428"/>
            <a:ext cx="1646021" cy="456771"/>
          </a:xfrm>
          <a:custGeom>
            <a:avLst/>
            <a:gdLst/>
            <a:ahLst/>
            <a:cxnLst/>
            <a:rect l="l" t="t" r="r" b="b"/>
            <a:pathLst>
              <a:path w="1646021" h="456771">
                <a:moveTo>
                  <a:pt x="0" y="0"/>
                </a:moveTo>
                <a:lnTo>
                  <a:pt x="1646021" y="0"/>
                </a:lnTo>
                <a:lnTo>
                  <a:pt x="1646021" y="456771"/>
                </a:lnTo>
                <a:lnTo>
                  <a:pt x="0" y="45677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7322" y="-4156678"/>
            <a:ext cx="8313356" cy="794875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918727" y="8997951"/>
            <a:ext cx="2738545" cy="273854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1314075" y="8997951"/>
            <a:ext cx="2578098" cy="257809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5867E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688841" y="988014"/>
            <a:ext cx="6910319" cy="96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</a:pPr>
            <a:r>
              <a:rPr lang="en-US" sz="6999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INTRODUCERE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87322" y="3758519"/>
            <a:ext cx="831335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Astăzi</a:t>
            </a:r>
            <a:r>
              <a:rPr lang="en-US" sz="31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vă</a:t>
            </a:r>
            <a:r>
              <a:rPr lang="en-US" sz="31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199" dirty="0" err="1" smtClean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invit</a:t>
            </a:r>
            <a:r>
              <a:rPr lang="ro-RO" sz="3199" dirty="0" smtClean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ăm</a:t>
            </a:r>
            <a:r>
              <a:rPr lang="en-US" sz="3199" dirty="0" smtClean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să</a:t>
            </a:r>
            <a:r>
              <a:rPr lang="en-US" sz="31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descoperiți</a:t>
            </a:r>
            <a:r>
              <a:rPr lang="en-US" sz="31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COLIPOP</a:t>
            </a:r>
          </a:p>
        </p:txBody>
      </p:sp>
      <p:sp>
        <p:nvSpPr>
          <p:cNvPr id="14" name="Freeform 14"/>
          <p:cNvSpPr/>
          <p:nvPr/>
        </p:nvSpPr>
        <p:spPr>
          <a:xfrm>
            <a:off x="5087971" y="6275643"/>
            <a:ext cx="1677620" cy="465539"/>
          </a:xfrm>
          <a:custGeom>
            <a:avLst/>
            <a:gdLst/>
            <a:ahLst/>
            <a:cxnLst/>
            <a:rect l="l" t="t" r="r" b="b"/>
            <a:pathLst>
              <a:path w="1677620" h="465539">
                <a:moveTo>
                  <a:pt x="0" y="0"/>
                </a:moveTo>
                <a:lnTo>
                  <a:pt x="1677619" y="0"/>
                </a:lnTo>
                <a:lnTo>
                  <a:pt x="1677619" y="465540"/>
                </a:lnTo>
                <a:lnTo>
                  <a:pt x="0" y="46554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71312" y="6231959"/>
            <a:ext cx="1569126" cy="453124"/>
          </a:xfrm>
          <a:custGeom>
            <a:avLst/>
            <a:gdLst/>
            <a:ahLst/>
            <a:cxnLst/>
            <a:rect l="l" t="t" r="r" b="b"/>
            <a:pathLst>
              <a:path w="1569126" h="453124">
                <a:moveTo>
                  <a:pt x="0" y="0"/>
                </a:moveTo>
                <a:lnTo>
                  <a:pt x="1569127" y="0"/>
                </a:lnTo>
                <a:lnTo>
                  <a:pt x="1569127" y="453124"/>
                </a:lnTo>
                <a:lnTo>
                  <a:pt x="0" y="45312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l="-2031" r="-203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531031" y="5325277"/>
            <a:ext cx="1632515" cy="448629"/>
          </a:xfrm>
          <a:custGeom>
            <a:avLst/>
            <a:gdLst/>
            <a:ahLst/>
            <a:cxnLst/>
            <a:rect l="l" t="t" r="r" b="b"/>
            <a:pathLst>
              <a:path w="1632515" h="448629">
                <a:moveTo>
                  <a:pt x="0" y="0"/>
                </a:moveTo>
                <a:lnTo>
                  <a:pt x="1632514" y="0"/>
                </a:lnTo>
                <a:lnTo>
                  <a:pt x="1632514" y="448629"/>
                </a:lnTo>
                <a:lnTo>
                  <a:pt x="0" y="44862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 t="-489" b="-48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7198" y="5627808"/>
            <a:ext cx="15412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Despre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noi</a:t>
            </a:r>
            <a:endParaRPr lang="en-US" sz="30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002" y="5980542"/>
            <a:ext cx="264186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Misiunea</a:t>
            </a:r>
            <a:r>
              <a:rPr lang="en-US" sz="3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noastra</a:t>
            </a:r>
            <a:endParaRPr lang="en-US" sz="30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328550" y="6776460"/>
            <a:ext cx="299749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Prezentarea echipe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94777" y="6637458"/>
            <a:ext cx="21066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Analiza pietei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34965" y="6909119"/>
            <a:ext cx="238581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Riscuri si amenintari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35056" y="6281160"/>
            <a:ext cx="247107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Serviciile noastre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38882" y="5651274"/>
            <a:ext cx="324083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Strategii de promovare</a:t>
            </a:r>
          </a:p>
        </p:txBody>
      </p:sp>
      <p:sp>
        <p:nvSpPr>
          <p:cNvPr id="24" name="Freeform 24"/>
          <p:cNvSpPr/>
          <p:nvPr/>
        </p:nvSpPr>
        <p:spPr>
          <a:xfrm>
            <a:off x="3223605" y="9227851"/>
            <a:ext cx="1625718" cy="451137"/>
          </a:xfrm>
          <a:custGeom>
            <a:avLst/>
            <a:gdLst/>
            <a:ahLst/>
            <a:cxnLst/>
            <a:rect l="l" t="t" r="r" b="b"/>
            <a:pathLst>
              <a:path w="1625718" h="451137">
                <a:moveTo>
                  <a:pt x="0" y="0"/>
                </a:moveTo>
                <a:lnTo>
                  <a:pt x="1625718" y="0"/>
                </a:lnTo>
                <a:lnTo>
                  <a:pt x="1625718" y="451137"/>
                </a:lnTo>
                <a:lnTo>
                  <a:pt x="0" y="451137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112499" y="9612313"/>
            <a:ext cx="17368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Obiective</a:t>
            </a:r>
          </a:p>
        </p:txBody>
      </p:sp>
      <p:sp>
        <p:nvSpPr>
          <p:cNvPr id="26" name="Freeform 26"/>
          <p:cNvSpPr/>
          <p:nvPr/>
        </p:nvSpPr>
        <p:spPr>
          <a:xfrm>
            <a:off x="8004740" y="9467823"/>
            <a:ext cx="1635699" cy="453906"/>
          </a:xfrm>
          <a:custGeom>
            <a:avLst/>
            <a:gdLst/>
            <a:ahLst/>
            <a:cxnLst/>
            <a:rect l="l" t="t" r="r" b="b"/>
            <a:pathLst>
              <a:path w="1635699" h="453906">
                <a:moveTo>
                  <a:pt x="0" y="0"/>
                </a:moveTo>
                <a:lnTo>
                  <a:pt x="1635699" y="0"/>
                </a:lnTo>
                <a:lnTo>
                  <a:pt x="1635699" y="453906"/>
                </a:lnTo>
                <a:lnTo>
                  <a:pt x="0" y="453906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350754" y="9763125"/>
            <a:ext cx="279469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Date financiare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976287" y="9258300"/>
            <a:ext cx="1674626" cy="464709"/>
          </a:xfrm>
          <a:custGeom>
            <a:avLst/>
            <a:gdLst/>
            <a:ahLst/>
            <a:cxnLst/>
            <a:rect l="l" t="t" r="r" b="b"/>
            <a:pathLst>
              <a:path w="1674626" h="464709">
                <a:moveTo>
                  <a:pt x="0" y="0"/>
                </a:moveTo>
                <a:lnTo>
                  <a:pt x="1674625" y="0"/>
                </a:lnTo>
                <a:lnTo>
                  <a:pt x="1674625" y="464709"/>
                </a:lnTo>
                <a:lnTo>
                  <a:pt x="0" y="464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938473" y="9628101"/>
            <a:ext cx="170929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Concluzii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97404" y="3304863"/>
            <a:ext cx="1696828" cy="1696828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054278" y="4476863"/>
            <a:ext cx="1696828" cy="169682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509444" y="3792075"/>
            <a:ext cx="1696828" cy="169682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007462" y="4415748"/>
            <a:ext cx="1696828" cy="1696828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279459" y="4575886"/>
            <a:ext cx="1696828" cy="169682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167453" y="3915715"/>
            <a:ext cx="1696828" cy="169682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492931" y="3569992"/>
            <a:ext cx="1696828" cy="1696828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3152495" y="7694733"/>
            <a:ext cx="1696828" cy="1696828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943611" y="7732864"/>
            <a:ext cx="1696828" cy="1696828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938473" y="7694733"/>
            <a:ext cx="1696828" cy="1696828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479" y="4259333"/>
            <a:ext cx="8724116" cy="408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4"/>
              </a:lnSpc>
            </a:pPr>
            <a:endParaRPr dirty="0"/>
          </a:p>
          <a:p>
            <a:pPr algn="just">
              <a:lnSpc>
                <a:spcPts val="4704"/>
              </a:lnSpc>
            </a:pP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COLIPOP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este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fuziunea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perfectă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între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tradiție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inovație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transformând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coliva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într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-un desert modern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surprinzător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 Mai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mult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decât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reinterpretare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COLIPOP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revoluționează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arta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deserturilor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oferind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experiență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gastronomică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unică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care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dă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un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suflu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nou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unei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rețete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clasice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iubite</a:t>
            </a:r>
            <a:r>
              <a:rPr lang="en-US" sz="24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generații</a:t>
            </a:r>
            <a:endParaRPr lang="en-US" sz="24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just">
              <a:lnSpc>
                <a:spcPts val="4704"/>
              </a:lnSpc>
            </a:pPr>
            <a:endParaRPr lang="en-US" sz="24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72892" y="1028700"/>
            <a:ext cx="2200617" cy="220061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8706828"/>
            <a:ext cx="764385" cy="76438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5867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128341" y="2485032"/>
            <a:ext cx="1015659" cy="101565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528026" y="0"/>
            <a:ext cx="8759974" cy="10287000"/>
          </a:xfrm>
          <a:custGeom>
            <a:avLst/>
            <a:gdLst/>
            <a:ahLst/>
            <a:cxnLst/>
            <a:rect l="l" t="t" r="r" b="b"/>
            <a:pathLst>
              <a:path w="8759974" h="10287000">
                <a:moveTo>
                  <a:pt x="0" y="0"/>
                </a:moveTo>
                <a:lnTo>
                  <a:pt x="8759974" y="0"/>
                </a:lnTo>
                <a:lnTo>
                  <a:pt x="87599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-57793" r="-5097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69534" y="1952834"/>
            <a:ext cx="5178738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DESPRE NOI</a:t>
            </a:r>
          </a:p>
        </p:txBody>
      </p:sp>
    </p:spTree>
  </p:cSld>
  <p:clrMapOvr>
    <a:masterClrMapping/>
  </p:clrMapOvr>
  <p:transition spd="med">
    <p:strips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382" y="6359904"/>
            <a:ext cx="4712815" cy="471281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8166" y="-2356407"/>
            <a:ext cx="6816242" cy="68162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5867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0871" y="543884"/>
            <a:ext cx="1604823" cy="160482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851218" y="1028700"/>
            <a:ext cx="6243965" cy="8390937"/>
            <a:chOff x="0" y="0"/>
            <a:chExt cx="3663950" cy="4923790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48507" r="-4850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EFEC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590143" y="9605058"/>
            <a:ext cx="1015659" cy="101565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B453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144000" y="1454576"/>
            <a:ext cx="634574" cy="63457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5867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4168200"/>
            <a:ext cx="9215525" cy="3513271"/>
            <a:chOff x="0" y="0"/>
            <a:chExt cx="3361848" cy="12816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1849" cy="1281651"/>
            </a:xfrm>
            <a:custGeom>
              <a:avLst/>
              <a:gdLst/>
              <a:ahLst/>
              <a:cxnLst/>
              <a:rect l="l" t="t" r="r" b="b"/>
              <a:pathLst>
                <a:path w="3361849" h="1281651">
                  <a:moveTo>
                    <a:pt x="3237388" y="1281651"/>
                  </a:moveTo>
                  <a:lnTo>
                    <a:pt x="124460" y="1281651"/>
                  </a:lnTo>
                  <a:cubicBezTo>
                    <a:pt x="55880" y="1281651"/>
                    <a:pt x="0" y="1225771"/>
                    <a:pt x="0" y="11571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37389" y="0"/>
                  </a:lnTo>
                  <a:cubicBezTo>
                    <a:pt x="3305968" y="0"/>
                    <a:pt x="3361849" y="55880"/>
                    <a:pt x="3361849" y="124460"/>
                  </a:cubicBezTo>
                  <a:lnTo>
                    <a:pt x="3361849" y="1157191"/>
                  </a:lnTo>
                  <a:cubicBezTo>
                    <a:pt x="3361849" y="1225771"/>
                    <a:pt x="3305968" y="1281651"/>
                    <a:pt x="3237389" y="1281651"/>
                  </a:cubicBezTo>
                  <a:close/>
                </a:path>
              </a:pathLst>
            </a:custGeom>
            <a:solidFill>
              <a:srgbClr val="FEFEC3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895350"/>
            <a:ext cx="711839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MISIUNEA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9318" y="2015358"/>
            <a:ext cx="669246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NOASTRA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3282" y="4402684"/>
            <a:ext cx="8920943" cy="361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SC COLIPOP S.R.L.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își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propune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să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revoluționeze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conceptul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colivă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oferind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variante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reinterpretate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ale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acestui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tradițional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adaptate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tendințelor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moderne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Produsele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vor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fi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inițial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comercializate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printr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-un food truck,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urmând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extinderea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către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spații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fixe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 smtClean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parteneriate</a:t>
            </a:r>
            <a:r>
              <a:rPr lang="ro-RO" sz="2900" dirty="0" smtClean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  <a:endParaRPr lang="en-US" sz="29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  <a:p>
            <a:pPr algn="l">
              <a:lnSpc>
                <a:spcPts val="3640"/>
              </a:lnSpc>
            </a:pPr>
            <a:endParaRPr lang="en-US" sz="29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4408" y="3971277"/>
            <a:ext cx="1678763" cy="16787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311094" y="342928"/>
            <a:ext cx="7047535" cy="4515531"/>
            <a:chOff x="0" y="0"/>
            <a:chExt cx="9396714" cy="6020708"/>
          </a:xfrm>
        </p:grpSpPr>
        <p:sp>
          <p:nvSpPr>
            <p:cNvPr id="5" name="Freeform 5"/>
            <p:cNvSpPr/>
            <p:nvPr/>
          </p:nvSpPr>
          <p:spPr>
            <a:xfrm>
              <a:off x="71705" y="3663555"/>
              <a:ext cx="9325009" cy="2357153"/>
            </a:xfrm>
            <a:custGeom>
              <a:avLst/>
              <a:gdLst/>
              <a:ahLst/>
              <a:cxnLst/>
              <a:rect l="l" t="t" r="r" b="b"/>
              <a:pathLst>
                <a:path w="9325009" h="2357153">
                  <a:moveTo>
                    <a:pt x="0" y="0"/>
                  </a:moveTo>
                  <a:lnTo>
                    <a:pt x="9325009" y="0"/>
                  </a:lnTo>
                  <a:lnTo>
                    <a:pt x="9325009" y="2357153"/>
                  </a:lnTo>
                  <a:lnTo>
                    <a:pt x="0" y="2357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2427" r="-32427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9396714" cy="4315714"/>
              <a:chOff x="0" y="0"/>
              <a:chExt cx="2570960" cy="11807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570960" cy="1180788"/>
              </a:xfrm>
              <a:custGeom>
                <a:avLst/>
                <a:gdLst/>
                <a:ahLst/>
                <a:cxnLst/>
                <a:rect l="l" t="t" r="r" b="b"/>
                <a:pathLst>
                  <a:path w="2570960" h="1180788">
                    <a:moveTo>
                      <a:pt x="2446500" y="1180788"/>
                    </a:moveTo>
                    <a:lnTo>
                      <a:pt x="124460" y="1180788"/>
                    </a:lnTo>
                    <a:cubicBezTo>
                      <a:pt x="55880" y="1180788"/>
                      <a:pt x="0" y="1124908"/>
                      <a:pt x="0" y="105632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46500" y="0"/>
                    </a:lnTo>
                    <a:cubicBezTo>
                      <a:pt x="2515080" y="0"/>
                      <a:pt x="2570960" y="55880"/>
                      <a:pt x="2570960" y="124460"/>
                    </a:cubicBezTo>
                    <a:lnTo>
                      <a:pt x="2570960" y="1056328"/>
                    </a:lnTo>
                    <a:cubicBezTo>
                      <a:pt x="2570960" y="1124908"/>
                      <a:pt x="2515080" y="1180788"/>
                      <a:pt x="2446500" y="1180788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-2151450" y="-1922245"/>
            <a:ext cx="7101350" cy="11787046"/>
            <a:chOff x="0" y="0"/>
            <a:chExt cx="9468466" cy="1571606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468466" cy="946846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0B1A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156914" y="14561422"/>
              <a:ext cx="1154639" cy="115463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0B1A5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304800" y="190500"/>
            <a:ext cx="7138989" cy="4876799"/>
            <a:chOff x="0" y="0"/>
            <a:chExt cx="9325009" cy="5756323"/>
          </a:xfrm>
        </p:grpSpPr>
        <p:sp>
          <p:nvSpPr>
            <p:cNvPr id="14" name="Freeform 14"/>
            <p:cNvSpPr/>
            <p:nvPr/>
          </p:nvSpPr>
          <p:spPr>
            <a:xfrm>
              <a:off x="0" y="3494814"/>
              <a:ext cx="9325009" cy="2261508"/>
            </a:xfrm>
            <a:custGeom>
              <a:avLst/>
              <a:gdLst/>
              <a:ahLst/>
              <a:cxnLst/>
              <a:rect l="l" t="t" r="r" b="b"/>
              <a:pathLst>
                <a:path w="9325009" h="2261508">
                  <a:moveTo>
                    <a:pt x="0" y="0"/>
                  </a:moveTo>
                  <a:lnTo>
                    <a:pt x="9325009" y="0"/>
                  </a:lnTo>
                  <a:lnTo>
                    <a:pt x="9325009" y="2261509"/>
                  </a:lnTo>
                  <a:lnTo>
                    <a:pt x="0" y="2261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082" r="-29082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0" y="0"/>
              <a:ext cx="9325009" cy="4140598"/>
              <a:chOff x="0" y="0"/>
              <a:chExt cx="2551341" cy="113287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551341" cy="1132876"/>
              </a:xfrm>
              <a:custGeom>
                <a:avLst/>
                <a:gdLst/>
                <a:ahLst/>
                <a:cxnLst/>
                <a:rect l="l" t="t" r="r" b="b"/>
                <a:pathLst>
                  <a:path w="2551341" h="1132876">
                    <a:moveTo>
                      <a:pt x="2426881" y="1132876"/>
                    </a:moveTo>
                    <a:lnTo>
                      <a:pt x="124460" y="1132876"/>
                    </a:lnTo>
                    <a:cubicBezTo>
                      <a:pt x="55880" y="1132876"/>
                      <a:pt x="0" y="1076996"/>
                      <a:pt x="0" y="10084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26881" y="0"/>
                    </a:lnTo>
                    <a:cubicBezTo>
                      <a:pt x="2495461" y="0"/>
                      <a:pt x="2551341" y="55880"/>
                      <a:pt x="2551341" y="124460"/>
                    </a:cubicBezTo>
                    <a:lnTo>
                      <a:pt x="2551341" y="1008416"/>
                    </a:lnTo>
                    <a:cubicBezTo>
                      <a:pt x="2551341" y="1076996"/>
                      <a:pt x="2495461" y="1132876"/>
                      <a:pt x="2426881" y="1132876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028700" y="5392208"/>
            <a:ext cx="6993756" cy="4894792"/>
            <a:chOff x="0" y="0"/>
            <a:chExt cx="9325009" cy="6526389"/>
          </a:xfrm>
        </p:grpSpPr>
        <p:sp>
          <p:nvSpPr>
            <p:cNvPr id="18" name="Freeform 18"/>
            <p:cNvSpPr/>
            <p:nvPr/>
          </p:nvSpPr>
          <p:spPr>
            <a:xfrm>
              <a:off x="0" y="3965692"/>
              <a:ext cx="9325009" cy="2560698"/>
            </a:xfrm>
            <a:custGeom>
              <a:avLst/>
              <a:gdLst/>
              <a:ahLst/>
              <a:cxnLst/>
              <a:rect l="l" t="t" r="r" b="b"/>
              <a:pathLst>
                <a:path w="9325009" h="2560698">
                  <a:moveTo>
                    <a:pt x="0" y="0"/>
                  </a:moveTo>
                  <a:lnTo>
                    <a:pt x="9325009" y="0"/>
                  </a:lnTo>
                  <a:lnTo>
                    <a:pt x="9325009" y="2560697"/>
                  </a:lnTo>
                  <a:lnTo>
                    <a:pt x="0" y="2560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9545" r="-39545"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9325009" cy="4688384"/>
              <a:chOff x="0" y="0"/>
              <a:chExt cx="2551341" cy="128275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551341" cy="1282751"/>
              </a:xfrm>
              <a:custGeom>
                <a:avLst/>
                <a:gdLst/>
                <a:ahLst/>
                <a:cxnLst/>
                <a:rect l="l" t="t" r="r" b="b"/>
                <a:pathLst>
                  <a:path w="2551341" h="1282751">
                    <a:moveTo>
                      <a:pt x="2426881" y="1282751"/>
                    </a:moveTo>
                    <a:lnTo>
                      <a:pt x="124460" y="1282751"/>
                    </a:lnTo>
                    <a:cubicBezTo>
                      <a:pt x="55880" y="1282751"/>
                      <a:pt x="0" y="1226871"/>
                      <a:pt x="0" y="115829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26881" y="0"/>
                    </a:lnTo>
                    <a:cubicBezTo>
                      <a:pt x="2495461" y="0"/>
                      <a:pt x="2551341" y="55880"/>
                      <a:pt x="2551341" y="124460"/>
                    </a:cubicBezTo>
                    <a:lnTo>
                      <a:pt x="2551341" y="1158291"/>
                    </a:lnTo>
                    <a:cubicBezTo>
                      <a:pt x="2551341" y="1226871"/>
                      <a:pt x="2495461" y="1282751"/>
                      <a:pt x="2426881" y="1282751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0211765" y="5392208"/>
            <a:ext cx="7650775" cy="5050920"/>
            <a:chOff x="0" y="0"/>
            <a:chExt cx="10201034" cy="6734560"/>
          </a:xfrm>
        </p:grpSpPr>
        <p:sp>
          <p:nvSpPr>
            <p:cNvPr id="22" name="Freeform 22"/>
            <p:cNvSpPr/>
            <p:nvPr/>
          </p:nvSpPr>
          <p:spPr>
            <a:xfrm>
              <a:off x="77843" y="4092184"/>
              <a:ext cx="10123191" cy="2642376"/>
            </a:xfrm>
            <a:custGeom>
              <a:avLst/>
              <a:gdLst/>
              <a:ahLst/>
              <a:cxnLst/>
              <a:rect l="l" t="t" r="r" b="b"/>
              <a:pathLst>
                <a:path w="10123191" h="2642376">
                  <a:moveTo>
                    <a:pt x="0" y="0"/>
                  </a:moveTo>
                  <a:lnTo>
                    <a:pt x="10123191" y="0"/>
                  </a:lnTo>
                  <a:lnTo>
                    <a:pt x="10123191" y="2642376"/>
                  </a:lnTo>
                  <a:lnTo>
                    <a:pt x="0" y="2642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115" r="-35115"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0" y="0"/>
              <a:ext cx="10201034" cy="4837928"/>
              <a:chOff x="0" y="0"/>
              <a:chExt cx="2791024" cy="132366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791024" cy="1323667"/>
              </a:xfrm>
              <a:custGeom>
                <a:avLst/>
                <a:gdLst/>
                <a:ahLst/>
                <a:cxnLst/>
                <a:rect l="l" t="t" r="r" b="b"/>
                <a:pathLst>
                  <a:path w="2791024" h="1323667">
                    <a:moveTo>
                      <a:pt x="2666564" y="1323667"/>
                    </a:moveTo>
                    <a:lnTo>
                      <a:pt x="124460" y="1323667"/>
                    </a:lnTo>
                    <a:cubicBezTo>
                      <a:pt x="55880" y="1323667"/>
                      <a:pt x="0" y="1267787"/>
                      <a:pt x="0" y="119920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66564" y="0"/>
                    </a:lnTo>
                    <a:cubicBezTo>
                      <a:pt x="2735144" y="0"/>
                      <a:pt x="2791024" y="55880"/>
                      <a:pt x="2791024" y="124460"/>
                    </a:cubicBezTo>
                    <a:lnTo>
                      <a:pt x="2791024" y="1199207"/>
                    </a:lnTo>
                    <a:cubicBezTo>
                      <a:pt x="2791024" y="1267787"/>
                      <a:pt x="2735144" y="1323667"/>
                      <a:pt x="2666564" y="1323667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5285406" y="346026"/>
            <a:ext cx="5154268" cy="12213264"/>
            <a:chOff x="0" y="0"/>
            <a:chExt cx="6872358" cy="1628435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6815886"/>
              <a:ext cx="6872358" cy="9468466"/>
              <a:chOff x="0" y="0"/>
              <a:chExt cx="4608927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608928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608928" h="6350000">
                    <a:moveTo>
                      <a:pt x="2304464" y="0"/>
                    </a:moveTo>
                    <a:cubicBezTo>
                      <a:pt x="1031744" y="0"/>
                      <a:pt x="0" y="1421496"/>
                      <a:pt x="0" y="3175000"/>
                    </a:cubicBezTo>
                    <a:cubicBezTo>
                      <a:pt x="0" y="4928504"/>
                      <a:pt x="1031744" y="6350000"/>
                      <a:pt x="2304464" y="6350000"/>
                    </a:cubicBezTo>
                    <a:cubicBezTo>
                      <a:pt x="3577184" y="6350000"/>
                      <a:pt x="4608928" y="4928504"/>
                      <a:pt x="4608928" y="3175000"/>
                    </a:cubicBezTo>
                    <a:cubicBezTo>
                      <a:pt x="4608928" y="1421496"/>
                      <a:pt x="3577184" y="0"/>
                      <a:pt x="2304464" y="0"/>
                    </a:cubicBezTo>
                    <a:close/>
                  </a:path>
                </a:pathLst>
              </a:custGeom>
              <a:solidFill>
                <a:srgbClr val="E5B453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3088752" y="0"/>
              <a:ext cx="838055" cy="1154639"/>
              <a:chOff x="0" y="0"/>
              <a:chExt cx="4608927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608928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608928" h="6350000">
                    <a:moveTo>
                      <a:pt x="2304464" y="0"/>
                    </a:moveTo>
                    <a:cubicBezTo>
                      <a:pt x="1031744" y="0"/>
                      <a:pt x="0" y="1421496"/>
                      <a:pt x="0" y="3175000"/>
                    </a:cubicBezTo>
                    <a:cubicBezTo>
                      <a:pt x="0" y="4928504"/>
                      <a:pt x="1031744" y="6350000"/>
                      <a:pt x="2304464" y="6350000"/>
                    </a:cubicBezTo>
                    <a:cubicBezTo>
                      <a:pt x="3577184" y="6350000"/>
                      <a:pt x="4608928" y="4928504"/>
                      <a:pt x="4608928" y="3175000"/>
                    </a:cubicBezTo>
                    <a:cubicBezTo>
                      <a:pt x="4608928" y="1421496"/>
                      <a:pt x="3577184" y="0"/>
                      <a:pt x="2304464" y="0"/>
                    </a:cubicBezTo>
                    <a:close/>
                  </a:path>
                </a:pathLst>
              </a:custGeom>
              <a:solidFill>
                <a:srgbClr val="E5B453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5711675" y="5258858"/>
            <a:ext cx="68646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PIETEI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11675" y="4044395"/>
            <a:ext cx="68646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ANALIZA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6791" y="324053"/>
            <a:ext cx="555006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Tendintele Pietei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96791" y="875640"/>
            <a:ext cx="6007617" cy="447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981"/>
              </a:lnSpc>
              <a:buFont typeface="Arial" pitchFamily="34" charset="0"/>
              <a:buChar char="•"/>
            </a:pP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Piața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produselor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tradiționale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este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creștere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datorită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interesului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rețete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autentice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ingrediente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naturale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livrare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rapidă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mai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ales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evenimente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comemorative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Consumatorii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apreciază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modernizarea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produselor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prin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design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atractiv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opțiuni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premium, care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adaugă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valoare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2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experienței</a:t>
            </a:r>
            <a:r>
              <a:rPr lang="en-US" sz="212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l">
              <a:lnSpc>
                <a:spcPts val="3121"/>
              </a:lnSpc>
            </a:pPr>
            <a:endParaRPr lang="en-US" sz="212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l">
              <a:lnSpc>
                <a:spcPts val="2701"/>
              </a:lnSpc>
            </a:pPr>
            <a:endParaRPr lang="en-US" sz="212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l">
              <a:lnSpc>
                <a:spcPts val="2701"/>
              </a:lnSpc>
            </a:pPr>
            <a:endParaRPr lang="en-US" sz="212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l">
              <a:lnSpc>
                <a:spcPts val="2701"/>
              </a:lnSpc>
            </a:pPr>
            <a:endParaRPr lang="en-US" sz="212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l">
              <a:lnSpc>
                <a:spcPts val="2701"/>
              </a:lnSpc>
            </a:pPr>
            <a:endParaRPr lang="en-US" sz="212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71880" y="5545082"/>
            <a:ext cx="627191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Cererea și Nevoile Clienților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90372" y="6068957"/>
            <a:ext cx="5834925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Gustul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autentic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prospețimea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ingredientelor</a:t>
            </a:r>
            <a:endParaRPr lang="en-US" sz="21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Posibilitatea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personalizare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(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modele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mesaje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ambalaj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premium)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Livrare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rapidă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servicii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complementare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(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seturi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pomenire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lumânări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tămâie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)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Preț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competitiv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oferte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comenzi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mari</a:t>
            </a:r>
            <a:r>
              <a:rPr lang="en-US" sz="21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658959" y="424895"/>
            <a:ext cx="6169247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Potanțialul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30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Creștere</a:t>
            </a:r>
            <a:r>
              <a:rPr lang="en-US" sz="3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:</a:t>
            </a:r>
          </a:p>
          <a:p>
            <a:pPr algn="r">
              <a:lnSpc>
                <a:spcPts val="4200"/>
              </a:lnSpc>
            </a:pPr>
            <a:endParaRPr lang="en-US" sz="30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  <a:p>
            <a:pPr algn="r">
              <a:lnSpc>
                <a:spcPts val="4200"/>
              </a:lnSpc>
            </a:pPr>
            <a:endParaRPr lang="en-US" sz="30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683105" y="5325533"/>
            <a:ext cx="41451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Strategie de Vânzare:</a:t>
            </a:r>
          </a:p>
          <a:p>
            <a:pPr algn="r">
              <a:lnSpc>
                <a:spcPts val="4200"/>
              </a:lnSpc>
            </a:pPr>
            <a:endParaRPr lang="en-US" sz="300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311094" y="5884333"/>
            <a:ext cx="6948206" cy="341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084" lvl="1" indent="-210042" algn="just">
              <a:lnSpc>
                <a:spcPts val="2724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Promovarea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produselor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prin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rețele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sociale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colaborări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biserici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organizatori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evenimente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funerare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420084" lvl="1" indent="-210042" algn="just">
              <a:lnSpc>
                <a:spcPts val="2724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Implementarea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unui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sistem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comenzi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online cu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livrare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rapidă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420084" lvl="1" indent="-210042" algn="just">
              <a:lnSpc>
                <a:spcPts val="2724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Oferirea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mostre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gratuite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fidelizarea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clienților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420084" lvl="1" indent="-210042" algn="just">
              <a:lnSpc>
                <a:spcPts val="2724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Încurajarea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recenziilor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recomandărilor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pozitive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creșterea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reputației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brandului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420084" lvl="1" indent="-210042" algn="just">
              <a:lnSpc>
                <a:spcPts val="2724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Crearea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pachete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promoționale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a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atrage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comenzi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recurente</a:t>
            </a:r>
            <a:r>
              <a:rPr lang="en-US" sz="2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r">
              <a:lnSpc>
                <a:spcPts val="2724"/>
              </a:lnSpc>
            </a:pPr>
            <a:endParaRPr lang="en-US" sz="1945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516508" y="1000124"/>
            <a:ext cx="6742792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799"/>
              </a:lnSpc>
              <a:buFont typeface="Arial" pitchFamily="34" charset="0"/>
              <a:buChar char="•"/>
            </a:pP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Diversificarea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serviciilor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prin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includerea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complementare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Extinderea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pieței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prin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parteneriate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firme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catering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sau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livratori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locali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342900" indent="-342900" algn="just">
              <a:lnSpc>
                <a:spcPts val="2799"/>
              </a:lnSpc>
              <a:buFont typeface="Arial" pitchFamily="34" charset="0"/>
              <a:buChar char="•"/>
            </a:pP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Există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oportunități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digitalizare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prin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dezvoltarea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unei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platforme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online intuitive, care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să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faciliteze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comanda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personalizarea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produselor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oferind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o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experiență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rapidă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fără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stres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clienți</a:t>
            </a:r>
            <a:r>
              <a:rPr lang="en-US" sz="19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059" y="208230"/>
            <a:ext cx="2044359" cy="204435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58247" y="1030223"/>
            <a:ext cx="9094198" cy="2227300"/>
            <a:chOff x="0" y="0"/>
            <a:chExt cx="12125598" cy="2969734"/>
          </a:xfrm>
        </p:grpSpPr>
        <p:sp>
          <p:nvSpPr>
            <p:cNvPr id="5" name="Freeform 5"/>
            <p:cNvSpPr/>
            <p:nvPr/>
          </p:nvSpPr>
          <p:spPr>
            <a:xfrm>
              <a:off x="0" y="2241451"/>
              <a:ext cx="11424045" cy="728283"/>
            </a:xfrm>
            <a:custGeom>
              <a:avLst/>
              <a:gdLst/>
              <a:ahLst/>
              <a:cxnLst/>
              <a:rect l="l" t="t" r="r" b="b"/>
              <a:pathLst>
                <a:path w="11424045" h="728283">
                  <a:moveTo>
                    <a:pt x="0" y="0"/>
                  </a:moveTo>
                  <a:lnTo>
                    <a:pt x="11424045" y="0"/>
                  </a:lnTo>
                  <a:lnTo>
                    <a:pt x="11424045" y="728283"/>
                  </a:lnTo>
                  <a:lnTo>
                    <a:pt x="0" y="728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12125598" cy="2413725"/>
              <a:chOff x="0" y="0"/>
              <a:chExt cx="3317588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1758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317588" h="660400">
                    <a:moveTo>
                      <a:pt x="319312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93128" y="0"/>
                    </a:lnTo>
                    <a:cubicBezTo>
                      <a:pt x="3261708" y="0"/>
                      <a:pt x="3317588" y="55880"/>
                      <a:pt x="3317588" y="124460"/>
                    </a:cubicBezTo>
                    <a:lnTo>
                      <a:pt x="3317588" y="535940"/>
                    </a:lnTo>
                    <a:cubicBezTo>
                      <a:pt x="3317588" y="604520"/>
                      <a:pt x="3261708" y="660400"/>
                      <a:pt x="3193128" y="660400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354238" y="3725521"/>
            <a:ext cx="9094198" cy="6561479"/>
            <a:chOff x="0" y="0"/>
            <a:chExt cx="12125598" cy="8748638"/>
          </a:xfrm>
        </p:grpSpPr>
        <p:sp>
          <p:nvSpPr>
            <p:cNvPr id="9" name="Freeform 9"/>
            <p:cNvSpPr/>
            <p:nvPr/>
          </p:nvSpPr>
          <p:spPr>
            <a:xfrm>
              <a:off x="0" y="6594672"/>
              <a:ext cx="11424045" cy="2153966"/>
            </a:xfrm>
            <a:custGeom>
              <a:avLst/>
              <a:gdLst/>
              <a:ahLst/>
              <a:cxnLst/>
              <a:rect l="l" t="t" r="r" b="b"/>
              <a:pathLst>
                <a:path w="11424045" h="2153966">
                  <a:moveTo>
                    <a:pt x="0" y="0"/>
                  </a:moveTo>
                  <a:lnTo>
                    <a:pt x="11424045" y="0"/>
                  </a:lnTo>
                  <a:lnTo>
                    <a:pt x="11424045" y="2153966"/>
                  </a:lnTo>
                  <a:lnTo>
                    <a:pt x="0" y="2153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7879" r="-97879"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12125598" cy="7138821"/>
              <a:chOff x="0" y="0"/>
              <a:chExt cx="3317588" cy="195319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317588" cy="1953196"/>
              </a:xfrm>
              <a:custGeom>
                <a:avLst/>
                <a:gdLst/>
                <a:ahLst/>
                <a:cxnLst/>
                <a:rect l="l" t="t" r="r" b="b"/>
                <a:pathLst>
                  <a:path w="3317588" h="1953196">
                    <a:moveTo>
                      <a:pt x="3193128" y="1953196"/>
                    </a:moveTo>
                    <a:lnTo>
                      <a:pt x="124460" y="1953196"/>
                    </a:lnTo>
                    <a:cubicBezTo>
                      <a:pt x="55880" y="1953196"/>
                      <a:pt x="0" y="1897316"/>
                      <a:pt x="0" y="182873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93128" y="0"/>
                    </a:lnTo>
                    <a:cubicBezTo>
                      <a:pt x="3261708" y="0"/>
                      <a:pt x="3317588" y="55880"/>
                      <a:pt x="3317588" y="124460"/>
                    </a:cubicBezTo>
                    <a:lnTo>
                      <a:pt x="3317588" y="1828736"/>
                    </a:lnTo>
                    <a:cubicBezTo>
                      <a:pt x="3317588" y="1897316"/>
                      <a:pt x="3261708" y="1953196"/>
                      <a:pt x="3193128" y="1953196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sp>
        <p:nvSpPr>
          <p:cNvPr id="12" name="Freeform 12"/>
          <p:cNvSpPr/>
          <p:nvPr/>
        </p:nvSpPr>
        <p:spPr>
          <a:xfrm rot="5400000" flipH="1" flipV="1">
            <a:off x="-810595" y="9476405"/>
            <a:ext cx="3242380" cy="1621190"/>
          </a:xfrm>
          <a:custGeom>
            <a:avLst/>
            <a:gdLst/>
            <a:ahLst/>
            <a:cxnLst/>
            <a:rect l="l" t="t" r="r" b="b"/>
            <a:pathLst>
              <a:path w="3242380" h="1621190">
                <a:moveTo>
                  <a:pt x="3242380" y="1621190"/>
                </a:moveTo>
                <a:lnTo>
                  <a:pt x="0" y="1621190"/>
                </a:lnTo>
                <a:lnTo>
                  <a:pt x="0" y="0"/>
                </a:lnTo>
                <a:lnTo>
                  <a:pt x="3242380" y="0"/>
                </a:lnTo>
                <a:lnTo>
                  <a:pt x="3242380" y="16211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747771"/>
            <a:ext cx="690780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Analiza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843162"/>
            <a:ext cx="690780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Concurenței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9392" y="982598"/>
            <a:ext cx="8431908" cy="176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Concurența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piața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colivei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este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formată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din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producători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locali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cofetării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persoane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fizice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care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oferă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servicii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artizanale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Factorii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care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diferențiază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ColiPop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competitori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includ</a:t>
            </a:r>
            <a:r>
              <a:rPr lang="en-US" sz="24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:</a:t>
            </a: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21190" y="3876006"/>
            <a:ext cx="8530746" cy="520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Calitatea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superioară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a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ingredientelor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–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utilizarea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ingrediente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naturale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fără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conservanți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Serviciile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personalizate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–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posibilitatea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a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adapta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coliva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conform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cerințelor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clientului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(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modele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mesaje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ambalaje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speciale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).</a:t>
            </a:r>
          </a:p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Livrare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rapidă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eficientă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–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parteneriate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livratori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asigurarea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promptitudinii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Marketing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inovativ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–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utilizarea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rețelelor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sociale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colaborări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strategice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campanii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promovare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targetate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Transparență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recenzii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pozitive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–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menținerea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unei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relații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strânse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clienții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4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prin</a:t>
            </a:r>
            <a:r>
              <a:rPr lang="en-US" sz="24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feedback constant.</a:t>
            </a:r>
          </a:p>
          <a:p>
            <a:pPr algn="l">
              <a:lnSpc>
                <a:spcPts val="3360"/>
              </a:lnSpc>
            </a:pPr>
            <a:endParaRPr lang="en-US" sz="24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5710651" y="7257592"/>
            <a:ext cx="3669700" cy="36697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6027028" y="3923631"/>
            <a:ext cx="3532070" cy="353207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5193" y="-315363"/>
            <a:ext cx="1747441" cy="174744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4" name="Freeform 4"/>
          <p:cNvSpPr/>
          <p:nvPr/>
        </p:nvSpPr>
        <p:spPr>
          <a:xfrm rot="5400000">
            <a:off x="15996624" y="8803246"/>
            <a:ext cx="3302163" cy="1651081"/>
          </a:xfrm>
          <a:custGeom>
            <a:avLst/>
            <a:gdLst/>
            <a:ahLst/>
            <a:cxnLst/>
            <a:rect l="l" t="t" r="r" b="b"/>
            <a:pathLst>
              <a:path w="3302163" h="1651081">
                <a:moveTo>
                  <a:pt x="0" y="0"/>
                </a:moveTo>
                <a:lnTo>
                  <a:pt x="3302163" y="0"/>
                </a:lnTo>
                <a:lnTo>
                  <a:pt x="3302163" y="1651081"/>
                </a:lnTo>
                <a:lnTo>
                  <a:pt x="0" y="165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186852" y="8411950"/>
            <a:ext cx="1832437" cy="2259771"/>
            <a:chOff x="0" y="0"/>
            <a:chExt cx="6350000" cy="78308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7830851"/>
            </a:xfrm>
            <a:custGeom>
              <a:avLst/>
              <a:gdLst/>
              <a:ahLst/>
              <a:cxnLst/>
              <a:rect l="l" t="t" r="r" b="b"/>
              <a:pathLst>
                <a:path w="6350000" h="7830851">
                  <a:moveTo>
                    <a:pt x="3175000" y="0"/>
                  </a:moveTo>
                  <a:cubicBezTo>
                    <a:pt x="1421496" y="0"/>
                    <a:pt x="0" y="1752996"/>
                    <a:pt x="0" y="3915426"/>
                  </a:cubicBezTo>
                  <a:cubicBezTo>
                    <a:pt x="0" y="6077856"/>
                    <a:pt x="1421496" y="7830851"/>
                    <a:pt x="3175000" y="7830851"/>
                  </a:cubicBezTo>
                  <a:cubicBezTo>
                    <a:pt x="4928504" y="7830851"/>
                    <a:pt x="6350000" y="6077856"/>
                    <a:pt x="6350000" y="3915426"/>
                  </a:cubicBezTo>
                  <a:cubicBezTo>
                    <a:pt x="6350000" y="17529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00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56938" y="696181"/>
            <a:ext cx="6291808" cy="3145904"/>
            <a:chOff x="0" y="0"/>
            <a:chExt cx="81280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29958" y="2357110"/>
            <a:ext cx="6794685" cy="3354262"/>
            <a:chOff x="0" y="0"/>
            <a:chExt cx="823239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3239" cy="406400"/>
            </a:xfrm>
            <a:custGeom>
              <a:avLst/>
              <a:gdLst/>
              <a:ahLst/>
              <a:cxnLst/>
              <a:rect l="l" t="t" r="r" b="b"/>
              <a:pathLst>
                <a:path w="823239" h="406400">
                  <a:moveTo>
                    <a:pt x="620039" y="0"/>
                  </a:moveTo>
                  <a:cubicBezTo>
                    <a:pt x="732263" y="0"/>
                    <a:pt x="823239" y="90976"/>
                    <a:pt x="823239" y="203200"/>
                  </a:cubicBezTo>
                  <a:cubicBezTo>
                    <a:pt x="823239" y="315424"/>
                    <a:pt x="732263" y="406400"/>
                    <a:pt x="62003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2323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988977" y="355600"/>
            <a:ext cx="8077649" cy="127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99"/>
              </a:lnSpc>
            </a:pPr>
            <a:r>
              <a:rPr lang="en-US" sz="7499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Analiza SWOT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4037" y="912138"/>
            <a:ext cx="5757610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Puncte tari (Strengths)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3992867"/>
            <a:ext cx="9567845" cy="446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087" lvl="1" indent="-271043" algn="just">
              <a:lnSpc>
                <a:spcPts val="3515"/>
              </a:lnSpc>
              <a:buFont typeface="Arial"/>
              <a:buChar char="•"/>
            </a:pP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inovative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personalizate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: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Coliva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alte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combină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tradiția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inovația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(ex: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colivă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vin,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sezon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).</a:t>
            </a:r>
          </a:p>
          <a:p>
            <a:pPr marL="542087" lvl="1" indent="-271043" algn="just">
              <a:lnSpc>
                <a:spcPts val="3515"/>
              </a:lnSpc>
              <a:buFont typeface="Arial"/>
              <a:buChar char="•"/>
            </a:pP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Accesibilitate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mobilitate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: Food truck-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ul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permite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prezența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flexibilă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la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evenimente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religioase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piețe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târguri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fără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costuri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mari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542087" lvl="1" indent="-271043" algn="just">
              <a:lnSpc>
                <a:spcPts val="3515"/>
              </a:lnSpc>
              <a:buFont typeface="Arial"/>
              <a:buChar char="•"/>
            </a:pP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Tradiție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emoție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: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Produsele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atrag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prin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autenticitate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impact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emoțional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542087" lvl="1" indent="-271043" algn="just">
              <a:lnSpc>
                <a:spcPts val="3515"/>
              </a:lnSpc>
              <a:buFont typeface="Arial"/>
              <a:buChar char="•"/>
            </a:pP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Diversificare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: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lângă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colivă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oferim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gogoși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clătite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post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alte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deserturi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marL="542087" lvl="1" indent="-271043" algn="just">
              <a:lnSpc>
                <a:spcPts val="3515"/>
              </a:lnSpc>
              <a:buFont typeface="Arial"/>
              <a:buChar char="•"/>
            </a:pP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Parteneriate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: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Posibilitate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colaborare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biserici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parohii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vânzare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la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slujbe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1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evenimente</a:t>
            </a:r>
            <a:r>
              <a:rPr lang="en-US" sz="251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18597" y="2582650"/>
            <a:ext cx="6303568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Puncte</a:t>
            </a:r>
            <a:r>
              <a:rPr lang="en-US" sz="69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69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slabe</a:t>
            </a:r>
            <a:r>
              <a:rPr lang="en-US" sz="69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(Weaknesses)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29770" y="5663748"/>
            <a:ext cx="7476202" cy="366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166" lvl="1" indent="-276583" algn="just">
              <a:lnSpc>
                <a:spcPts val="3586"/>
              </a:lnSpc>
              <a:buFont typeface="Arial"/>
              <a:buChar char="•"/>
            </a:pP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Cererea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colivă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produsele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post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variază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sezonier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influențând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veniturile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Costurile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inițiale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echipamente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inclusiv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POS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autorizații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sunt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semnificative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chiar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un food truck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închiriat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Lipsa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unui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punct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fix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poate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îngreuna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accesul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clienților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iar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faza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inițială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vânzările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pot fi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limitate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din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cauza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notorietății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reduse</a:t>
            </a:r>
            <a:r>
              <a:rPr lang="en-US" sz="2562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a </a:t>
            </a:r>
            <a:r>
              <a:rPr lang="en-US" sz="2562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brandului</a:t>
            </a:r>
            <a:endParaRPr lang="en-US" sz="2562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  <a:p>
            <a:pPr algn="l">
              <a:lnSpc>
                <a:spcPts val="3586"/>
              </a:lnSpc>
            </a:pPr>
            <a:endParaRPr lang="en-US" sz="2562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9729770" y="0"/>
            <a:ext cx="0" cy="106717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med">
    <p:strip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467" y="-558459"/>
            <a:ext cx="2044359" cy="204435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0"/>
            <a:ext cx="9144000" cy="91440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7446792" y="6353060"/>
            <a:ext cx="7340426" cy="5043400"/>
            <a:chOff x="0" y="0"/>
            <a:chExt cx="9787235" cy="6724534"/>
          </a:xfrm>
        </p:grpSpPr>
        <p:sp>
          <p:nvSpPr>
            <p:cNvPr id="7" name="Freeform 7"/>
            <p:cNvSpPr/>
            <p:nvPr/>
          </p:nvSpPr>
          <p:spPr>
            <a:xfrm>
              <a:off x="196083" y="3923253"/>
              <a:ext cx="9395068" cy="2801281"/>
            </a:xfrm>
            <a:custGeom>
              <a:avLst/>
              <a:gdLst/>
              <a:ahLst/>
              <a:cxnLst/>
              <a:rect l="l" t="t" r="r" b="b"/>
              <a:pathLst>
                <a:path w="9395068" h="2801281">
                  <a:moveTo>
                    <a:pt x="0" y="0"/>
                  </a:moveTo>
                  <a:lnTo>
                    <a:pt x="9395069" y="0"/>
                  </a:lnTo>
                  <a:lnTo>
                    <a:pt x="9395069" y="2801281"/>
                  </a:lnTo>
                  <a:lnTo>
                    <a:pt x="0" y="2801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6964" r="-46964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9787235" cy="5076826"/>
              <a:chOff x="0" y="0"/>
              <a:chExt cx="2677807" cy="138903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77807" cy="1389030"/>
              </a:xfrm>
              <a:custGeom>
                <a:avLst/>
                <a:gdLst/>
                <a:ahLst/>
                <a:cxnLst/>
                <a:rect l="l" t="t" r="r" b="b"/>
                <a:pathLst>
                  <a:path w="2677807" h="1389030">
                    <a:moveTo>
                      <a:pt x="2553347" y="1389030"/>
                    </a:moveTo>
                    <a:lnTo>
                      <a:pt x="124460" y="1389030"/>
                    </a:lnTo>
                    <a:cubicBezTo>
                      <a:pt x="55880" y="1389030"/>
                      <a:pt x="0" y="1333150"/>
                      <a:pt x="0" y="12645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3347" y="0"/>
                    </a:lnTo>
                    <a:cubicBezTo>
                      <a:pt x="2621927" y="0"/>
                      <a:pt x="2677807" y="55880"/>
                      <a:pt x="2677807" y="124460"/>
                    </a:cubicBezTo>
                    <a:lnTo>
                      <a:pt x="2677807" y="1264570"/>
                    </a:lnTo>
                    <a:cubicBezTo>
                      <a:pt x="2677807" y="1333150"/>
                      <a:pt x="2621927" y="1389030"/>
                      <a:pt x="2553347" y="1389030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6989592" y="1905398"/>
            <a:ext cx="7340426" cy="5333204"/>
            <a:chOff x="0" y="0"/>
            <a:chExt cx="9787235" cy="7110939"/>
          </a:xfrm>
        </p:grpSpPr>
        <p:sp>
          <p:nvSpPr>
            <p:cNvPr id="11" name="Freeform 11"/>
            <p:cNvSpPr/>
            <p:nvPr/>
          </p:nvSpPr>
          <p:spPr>
            <a:xfrm>
              <a:off x="196083" y="4152686"/>
              <a:ext cx="9395068" cy="2958253"/>
            </a:xfrm>
            <a:custGeom>
              <a:avLst/>
              <a:gdLst/>
              <a:ahLst/>
              <a:cxnLst/>
              <a:rect l="l" t="t" r="r" b="b"/>
              <a:pathLst>
                <a:path w="9395068" h="2958253">
                  <a:moveTo>
                    <a:pt x="0" y="0"/>
                  </a:moveTo>
                  <a:lnTo>
                    <a:pt x="9395069" y="0"/>
                  </a:lnTo>
                  <a:lnTo>
                    <a:pt x="9395069" y="2958253"/>
                  </a:lnTo>
                  <a:lnTo>
                    <a:pt x="0" y="2958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2397" r="-52397"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9787235" cy="5361309"/>
              <a:chOff x="0" y="0"/>
              <a:chExt cx="2677807" cy="146686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677807" cy="1466865"/>
              </a:xfrm>
              <a:custGeom>
                <a:avLst/>
                <a:gdLst/>
                <a:ahLst/>
                <a:cxnLst/>
                <a:rect l="l" t="t" r="r" b="b"/>
                <a:pathLst>
                  <a:path w="2677807" h="1466865">
                    <a:moveTo>
                      <a:pt x="2553347" y="1466865"/>
                    </a:moveTo>
                    <a:lnTo>
                      <a:pt x="124460" y="1466865"/>
                    </a:lnTo>
                    <a:cubicBezTo>
                      <a:pt x="55880" y="1466865"/>
                      <a:pt x="0" y="1410985"/>
                      <a:pt x="0" y="13424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3347" y="0"/>
                    </a:lnTo>
                    <a:cubicBezTo>
                      <a:pt x="2621927" y="0"/>
                      <a:pt x="2677807" y="55880"/>
                      <a:pt x="2677807" y="124460"/>
                    </a:cubicBezTo>
                    <a:lnTo>
                      <a:pt x="2677807" y="1342405"/>
                    </a:lnTo>
                    <a:cubicBezTo>
                      <a:pt x="2677807" y="1410985"/>
                      <a:pt x="2621927" y="1466865"/>
                      <a:pt x="2553347" y="1466865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-1200934" y="4077028"/>
            <a:ext cx="7101350" cy="71013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355019" y="7790030"/>
            <a:ext cx="634574" cy="63457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262781" y="1241638"/>
            <a:ext cx="634574" cy="63457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5867E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080945" y="6320868"/>
            <a:ext cx="3121424" cy="2553892"/>
          </a:xfrm>
          <a:custGeom>
            <a:avLst/>
            <a:gdLst/>
            <a:ahLst/>
            <a:cxnLst/>
            <a:rect l="l" t="t" r="r" b="b"/>
            <a:pathLst>
              <a:path w="3121424" h="2553892">
                <a:moveTo>
                  <a:pt x="0" y="0"/>
                </a:moveTo>
                <a:lnTo>
                  <a:pt x="3121424" y="0"/>
                </a:lnTo>
                <a:lnTo>
                  <a:pt x="3121424" y="2553892"/>
                </a:lnTo>
                <a:lnTo>
                  <a:pt x="0" y="2553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989592" y="2168585"/>
            <a:ext cx="7021780" cy="359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3219"/>
              </a:lnSpc>
              <a:buAutoNum type="arabicPeriod"/>
            </a:pPr>
            <a:r>
              <a:rPr lang="en-US" sz="2299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Fluctuația</a:t>
            </a:r>
            <a:r>
              <a:rPr lang="en-US" sz="2299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299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prețurilor</a:t>
            </a:r>
            <a:r>
              <a:rPr lang="en-US" sz="2299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299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materiilor</a:t>
            </a:r>
            <a:r>
              <a:rPr lang="en-US" sz="2299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prime</a:t>
            </a:r>
          </a:p>
          <a:p>
            <a:pPr marL="410211" lvl="1" indent="-205106" algn="just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Creșterea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prețurilor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ingredientelor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bază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poate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afecta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marja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de profit.</a:t>
            </a:r>
          </a:p>
          <a:p>
            <a:pPr algn="just">
              <a:lnSpc>
                <a:spcPts val="3219"/>
              </a:lnSpc>
            </a:pPr>
            <a:r>
              <a:rPr lang="en-US" sz="2299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   2.Concurență </a:t>
            </a:r>
            <a:r>
              <a:rPr lang="en-US" sz="2299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agresivă</a:t>
            </a:r>
            <a:endParaRPr lang="en-US" sz="2299" dirty="0">
              <a:solidFill>
                <a:srgbClr val="976934"/>
              </a:solidFill>
              <a:latin typeface="Naava"/>
              <a:ea typeface="Naava"/>
              <a:cs typeface="Naava"/>
              <a:sym typeface="Naava"/>
            </a:endParaRPr>
          </a:p>
          <a:p>
            <a:pPr marL="410211" lvl="1" indent="-205106" algn="just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Noii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jucători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pe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piață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sau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extinderea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concurenței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existente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pot duce la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scăderea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cotei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piață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just">
              <a:lnSpc>
                <a:spcPts val="3219"/>
              </a:lnSpc>
            </a:pPr>
            <a:r>
              <a:rPr lang="en-US" sz="2299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   3.Reglementări </a:t>
            </a:r>
            <a:r>
              <a:rPr lang="en-US" sz="2299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stricte</a:t>
            </a:r>
            <a:r>
              <a:rPr lang="en-US" sz="2299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</a:p>
          <a:p>
            <a:pPr marL="410211" lvl="1" indent="-205106" algn="just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Normele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sanitare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cerințele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legale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pot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impune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costuri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suplimentare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conformare</a:t>
            </a:r>
            <a:r>
              <a:rPr lang="en-US" sz="1900" dirty="0">
                <a:solidFill>
                  <a:srgbClr val="976934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just">
              <a:lnSpc>
                <a:spcPts val="3219"/>
              </a:lnSpc>
            </a:pPr>
            <a:endParaRPr lang="en-US" sz="1900" dirty="0">
              <a:solidFill>
                <a:srgbClr val="976934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5267" y="1772048"/>
            <a:ext cx="632432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AMENINTARI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7712" y="987425"/>
            <a:ext cx="85436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OPORTUNITATI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06116" y="6454775"/>
            <a:ext cx="7021780" cy="499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1.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Expansiunea</a:t>
            </a: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</a:t>
            </a: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piața</a:t>
            </a: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HoReCa</a:t>
            </a:r>
            <a:endParaRPr lang="en-US" sz="229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marL="410211" lvl="1" indent="-205106" algn="just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Parteneriate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restaurante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cafenele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care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doresc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să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ofere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un desert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unic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surprinzător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just">
              <a:lnSpc>
                <a:spcPts val="3219"/>
              </a:lnSpc>
            </a:pP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2.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Cadouri</a:t>
            </a: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experiențe</a:t>
            </a: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personalizate</a:t>
            </a:r>
            <a:endParaRPr lang="en-US" sz="229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marL="410211" lvl="1" indent="-205106" algn="just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Lansarea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unor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colecții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speciale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sărbători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(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Paște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Crăciun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, Halloween, 1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Martie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).</a:t>
            </a:r>
          </a:p>
          <a:p>
            <a:pPr algn="just">
              <a:lnSpc>
                <a:spcPts val="3219"/>
              </a:lnSpc>
            </a:pP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3. Marketing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299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branding </a:t>
            </a:r>
            <a:r>
              <a:rPr lang="en-US" sz="2299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inovator</a:t>
            </a:r>
            <a:endParaRPr lang="en-US" sz="2299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marL="410211" lvl="1" indent="-205106" algn="just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Colaborări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influenceri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culinari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a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populariza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produsul</a:t>
            </a:r>
            <a:r>
              <a:rPr lang="en-US" sz="19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just">
              <a:lnSpc>
                <a:spcPts val="2660"/>
              </a:lnSpc>
            </a:pPr>
            <a:endParaRPr lang="en-US" sz="19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just">
              <a:lnSpc>
                <a:spcPts val="2660"/>
              </a:lnSpc>
            </a:pPr>
            <a:endParaRPr lang="en-US" sz="19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just">
              <a:lnSpc>
                <a:spcPts val="2660"/>
              </a:lnSpc>
            </a:pPr>
            <a:endParaRPr lang="en-US" sz="19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just">
              <a:lnSpc>
                <a:spcPts val="3219"/>
              </a:lnSpc>
            </a:pPr>
            <a:endParaRPr lang="en-US" sz="19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  <a:p>
            <a:pPr algn="just">
              <a:lnSpc>
                <a:spcPts val="3219"/>
              </a:lnSpc>
            </a:pPr>
            <a:endParaRPr lang="en-US" sz="1900" dirty="0">
              <a:solidFill>
                <a:srgbClr val="000000"/>
              </a:solidFill>
              <a:latin typeface="Naava"/>
              <a:ea typeface="Naava"/>
              <a:cs typeface="Naava"/>
              <a:sym typeface="Naava"/>
            </a:endParaRPr>
          </a:p>
        </p:txBody>
      </p:sp>
    </p:spTree>
  </p:cSld>
  <p:clrMapOvr>
    <a:masterClrMapping/>
  </p:clrMapOvr>
  <p:transition spd="med">
    <p:cover dir="l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4440" y="7533866"/>
            <a:ext cx="3448869" cy="344886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D077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555276" y="1549390"/>
            <a:ext cx="642759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NOASTRE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74299" y="7292616"/>
            <a:ext cx="8980809" cy="2680183"/>
            <a:chOff x="0" y="0"/>
            <a:chExt cx="9787235" cy="3573578"/>
          </a:xfrm>
        </p:grpSpPr>
        <p:sp>
          <p:nvSpPr>
            <p:cNvPr id="6" name="Freeform 6"/>
            <p:cNvSpPr/>
            <p:nvPr/>
          </p:nvSpPr>
          <p:spPr>
            <a:xfrm>
              <a:off x="196083" y="2129086"/>
              <a:ext cx="9395068" cy="1444492"/>
            </a:xfrm>
            <a:custGeom>
              <a:avLst/>
              <a:gdLst/>
              <a:ahLst/>
              <a:cxnLst/>
              <a:rect l="l" t="t" r="r" b="b"/>
              <a:pathLst>
                <a:path w="9395068" h="1444492">
                  <a:moveTo>
                    <a:pt x="0" y="0"/>
                  </a:moveTo>
                  <a:lnTo>
                    <a:pt x="9395069" y="0"/>
                  </a:lnTo>
                  <a:lnTo>
                    <a:pt x="9395069" y="1444492"/>
                  </a:lnTo>
                  <a:lnTo>
                    <a:pt x="0" y="1444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9787235" cy="2617886"/>
              <a:chOff x="0" y="0"/>
              <a:chExt cx="2677807" cy="71625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77807" cy="716259"/>
              </a:xfrm>
              <a:custGeom>
                <a:avLst/>
                <a:gdLst/>
                <a:ahLst/>
                <a:cxnLst/>
                <a:rect l="l" t="t" r="r" b="b"/>
                <a:pathLst>
                  <a:path w="2677807" h="716259">
                    <a:moveTo>
                      <a:pt x="2553347" y="716259"/>
                    </a:moveTo>
                    <a:lnTo>
                      <a:pt x="124460" y="716259"/>
                    </a:lnTo>
                    <a:cubicBezTo>
                      <a:pt x="55880" y="716259"/>
                      <a:pt x="0" y="660379"/>
                      <a:pt x="0" y="5917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3347" y="0"/>
                    </a:lnTo>
                    <a:cubicBezTo>
                      <a:pt x="2621927" y="0"/>
                      <a:pt x="2677807" y="55880"/>
                      <a:pt x="2677807" y="124460"/>
                    </a:cubicBezTo>
                    <a:lnTo>
                      <a:pt x="2677807" y="591799"/>
                    </a:lnTo>
                    <a:cubicBezTo>
                      <a:pt x="2677807" y="660379"/>
                      <a:pt x="2621927" y="716259"/>
                      <a:pt x="2553347" y="716259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3487745" y="4078466"/>
            <a:ext cx="7661224" cy="2785525"/>
            <a:chOff x="0" y="0"/>
            <a:chExt cx="10214966" cy="3714033"/>
          </a:xfrm>
        </p:grpSpPr>
        <p:sp>
          <p:nvSpPr>
            <p:cNvPr id="10" name="Freeform 10"/>
            <p:cNvSpPr/>
            <p:nvPr/>
          </p:nvSpPr>
          <p:spPr>
            <a:xfrm>
              <a:off x="63669" y="2269541"/>
              <a:ext cx="9805661" cy="1444492"/>
            </a:xfrm>
            <a:custGeom>
              <a:avLst/>
              <a:gdLst/>
              <a:ahLst/>
              <a:cxnLst/>
              <a:rect l="l" t="t" r="r" b="b"/>
              <a:pathLst>
                <a:path w="9805661" h="1444492">
                  <a:moveTo>
                    <a:pt x="0" y="0"/>
                  </a:moveTo>
                  <a:lnTo>
                    <a:pt x="9805661" y="0"/>
                  </a:lnTo>
                  <a:lnTo>
                    <a:pt x="9805661" y="1444492"/>
                  </a:lnTo>
                  <a:lnTo>
                    <a:pt x="0" y="1444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85" b="-2185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10214966" cy="2617886"/>
              <a:chOff x="0" y="0"/>
              <a:chExt cx="2794835" cy="71625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94836" cy="716259"/>
              </a:xfrm>
              <a:custGeom>
                <a:avLst/>
                <a:gdLst/>
                <a:ahLst/>
                <a:cxnLst/>
                <a:rect l="l" t="t" r="r" b="b"/>
                <a:pathLst>
                  <a:path w="2794836" h="716259">
                    <a:moveTo>
                      <a:pt x="2670375" y="716259"/>
                    </a:moveTo>
                    <a:lnTo>
                      <a:pt x="124460" y="716259"/>
                    </a:lnTo>
                    <a:cubicBezTo>
                      <a:pt x="55880" y="716259"/>
                      <a:pt x="0" y="660379"/>
                      <a:pt x="0" y="5917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0376" y="0"/>
                    </a:lnTo>
                    <a:cubicBezTo>
                      <a:pt x="2738955" y="0"/>
                      <a:pt x="2794836" y="55880"/>
                      <a:pt x="2794836" y="124460"/>
                    </a:cubicBezTo>
                    <a:lnTo>
                      <a:pt x="2794836" y="591799"/>
                    </a:lnTo>
                    <a:cubicBezTo>
                      <a:pt x="2794836" y="660379"/>
                      <a:pt x="2738955" y="716259"/>
                      <a:pt x="2670376" y="716259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4593490" y="4894466"/>
            <a:ext cx="7101350" cy="71013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162818" y="299900"/>
            <a:ext cx="6861344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Naava"/>
                <a:ea typeface="Naava"/>
                <a:cs typeface="Naava"/>
                <a:sym typeface="Naava"/>
              </a:rPr>
              <a:t>SERVICIILE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402837" y="1773313"/>
            <a:ext cx="634574" cy="63457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574132" y="4277714"/>
            <a:ext cx="1122366" cy="1010368"/>
            <a:chOff x="0" y="0"/>
            <a:chExt cx="7053891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53891" cy="6350000"/>
            </a:xfrm>
            <a:custGeom>
              <a:avLst/>
              <a:gdLst/>
              <a:ahLst/>
              <a:cxnLst/>
              <a:rect l="l" t="t" r="r" b="b"/>
              <a:pathLst>
                <a:path w="7053891" h="6350000">
                  <a:moveTo>
                    <a:pt x="3526946" y="0"/>
                  </a:moveTo>
                  <a:cubicBezTo>
                    <a:pt x="1579067" y="0"/>
                    <a:pt x="0" y="1421496"/>
                    <a:pt x="0" y="3175000"/>
                  </a:cubicBezTo>
                  <a:cubicBezTo>
                    <a:pt x="0" y="4928504"/>
                    <a:pt x="1579067" y="6350000"/>
                    <a:pt x="3526946" y="6350000"/>
                  </a:cubicBezTo>
                  <a:cubicBezTo>
                    <a:pt x="5474824" y="6350000"/>
                    <a:pt x="7053891" y="4928504"/>
                    <a:pt x="7053891" y="3175000"/>
                  </a:cubicBezTo>
                  <a:cubicBezTo>
                    <a:pt x="7053891" y="1421496"/>
                    <a:pt x="5474824" y="0"/>
                    <a:pt x="3526946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692652" y="4139658"/>
            <a:ext cx="7586258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Posibilitatea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livrare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evenimente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colaborări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organizatori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evenimente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sau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restaurante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tradiționale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l">
              <a:lnSpc>
                <a:spcPts val="4060"/>
              </a:lnSpc>
            </a:pPr>
            <a:endParaRPr lang="en-US" sz="29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0517810" y="6514673"/>
            <a:ext cx="8340872" cy="3822313"/>
            <a:chOff x="0" y="0"/>
            <a:chExt cx="10214966" cy="5096418"/>
          </a:xfrm>
        </p:grpSpPr>
        <p:sp>
          <p:nvSpPr>
            <p:cNvPr id="22" name="Freeform 22"/>
            <p:cNvSpPr/>
            <p:nvPr/>
          </p:nvSpPr>
          <p:spPr>
            <a:xfrm>
              <a:off x="63669" y="3114278"/>
              <a:ext cx="9805661" cy="1982140"/>
            </a:xfrm>
            <a:custGeom>
              <a:avLst/>
              <a:gdLst/>
              <a:ahLst/>
              <a:cxnLst/>
              <a:rect l="l" t="t" r="r" b="b"/>
              <a:pathLst>
                <a:path w="9805661" h="1982140">
                  <a:moveTo>
                    <a:pt x="0" y="0"/>
                  </a:moveTo>
                  <a:lnTo>
                    <a:pt x="9805661" y="0"/>
                  </a:lnTo>
                  <a:lnTo>
                    <a:pt x="9805661" y="1982140"/>
                  </a:lnTo>
                  <a:lnTo>
                    <a:pt x="0" y="198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37" r="-15737"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0" y="0"/>
              <a:ext cx="10214966" cy="3592278"/>
              <a:chOff x="0" y="0"/>
              <a:chExt cx="2794835" cy="98285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794836" cy="982855"/>
              </a:xfrm>
              <a:custGeom>
                <a:avLst/>
                <a:gdLst/>
                <a:ahLst/>
                <a:cxnLst/>
                <a:rect l="l" t="t" r="r" b="b"/>
                <a:pathLst>
                  <a:path w="2794836" h="982855">
                    <a:moveTo>
                      <a:pt x="2670375" y="982855"/>
                    </a:moveTo>
                    <a:lnTo>
                      <a:pt x="124460" y="982855"/>
                    </a:lnTo>
                    <a:cubicBezTo>
                      <a:pt x="55880" y="982855"/>
                      <a:pt x="0" y="926975"/>
                      <a:pt x="0" y="8583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0376" y="0"/>
                    </a:lnTo>
                    <a:cubicBezTo>
                      <a:pt x="2738955" y="0"/>
                      <a:pt x="2794836" y="55880"/>
                      <a:pt x="2794836" y="124460"/>
                    </a:cubicBezTo>
                    <a:lnTo>
                      <a:pt x="2794836" y="858395"/>
                    </a:lnTo>
                    <a:cubicBezTo>
                      <a:pt x="2794836" y="926975"/>
                      <a:pt x="2738955" y="982855"/>
                      <a:pt x="2670376" y="982855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906257" y="7367923"/>
            <a:ext cx="8851333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Crearea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unui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brand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asociat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reinterpretarea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modernă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a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colivei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inclusiv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participarea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la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târguri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și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evenimente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culturale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</a:t>
            </a:r>
          </a:p>
          <a:p>
            <a:pPr algn="l">
              <a:lnSpc>
                <a:spcPts val="4200"/>
              </a:lnSpc>
            </a:pPr>
            <a:endParaRPr lang="en-US" sz="2900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-2722972" y="-1957850"/>
            <a:ext cx="7245931" cy="7245931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B1A5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100936" y="967387"/>
            <a:ext cx="7454173" cy="2680183"/>
            <a:chOff x="0" y="0"/>
            <a:chExt cx="9938897" cy="3573578"/>
          </a:xfrm>
        </p:grpSpPr>
        <p:sp>
          <p:nvSpPr>
            <p:cNvPr id="29" name="Freeform 29"/>
            <p:cNvSpPr/>
            <p:nvPr/>
          </p:nvSpPr>
          <p:spPr>
            <a:xfrm>
              <a:off x="0" y="2129086"/>
              <a:ext cx="9395068" cy="1444492"/>
            </a:xfrm>
            <a:custGeom>
              <a:avLst/>
              <a:gdLst/>
              <a:ahLst/>
              <a:cxnLst/>
              <a:rect l="l" t="t" r="r" b="b"/>
              <a:pathLst>
                <a:path w="9395068" h="1444492">
                  <a:moveTo>
                    <a:pt x="0" y="0"/>
                  </a:moveTo>
                  <a:lnTo>
                    <a:pt x="9395068" y="0"/>
                  </a:lnTo>
                  <a:lnTo>
                    <a:pt x="9395068" y="1444492"/>
                  </a:lnTo>
                  <a:lnTo>
                    <a:pt x="0" y="1444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151662" y="0"/>
              <a:ext cx="9787235" cy="2617886"/>
              <a:chOff x="0" y="0"/>
              <a:chExt cx="2677807" cy="71625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677807" cy="716259"/>
              </a:xfrm>
              <a:custGeom>
                <a:avLst/>
                <a:gdLst/>
                <a:ahLst/>
                <a:cxnLst/>
                <a:rect l="l" t="t" r="r" b="b"/>
                <a:pathLst>
                  <a:path w="2677807" h="716259">
                    <a:moveTo>
                      <a:pt x="2553347" y="716259"/>
                    </a:moveTo>
                    <a:lnTo>
                      <a:pt x="124460" y="716259"/>
                    </a:lnTo>
                    <a:cubicBezTo>
                      <a:pt x="55880" y="716259"/>
                      <a:pt x="0" y="660379"/>
                      <a:pt x="0" y="5917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3347" y="0"/>
                    </a:lnTo>
                    <a:cubicBezTo>
                      <a:pt x="2621927" y="0"/>
                      <a:pt x="2677807" y="55880"/>
                      <a:pt x="2677807" y="124460"/>
                    </a:cubicBezTo>
                    <a:lnTo>
                      <a:pt x="2677807" y="591799"/>
                    </a:lnTo>
                    <a:cubicBezTo>
                      <a:pt x="2677807" y="660379"/>
                      <a:pt x="2621927" y="716259"/>
                      <a:pt x="2553347" y="716259"/>
                    </a:cubicBezTo>
                    <a:close/>
                  </a:path>
                </a:pathLst>
              </a:custGeom>
              <a:solidFill>
                <a:srgbClr val="FEFEC3"/>
              </a:solidFill>
            </p:spPr>
          </p:sp>
        </p:grpSp>
      </p:grpSp>
      <p:sp>
        <p:nvSpPr>
          <p:cNvPr id="32" name="TextBox 32"/>
          <p:cNvSpPr txBox="1"/>
          <p:nvPr/>
        </p:nvSpPr>
        <p:spPr>
          <a:xfrm>
            <a:off x="2270063" y="1100000"/>
            <a:ext cx="7285046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Serviciu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personalizare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a 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colivei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funcție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 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preferințele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clientului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(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arome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toppinguri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, </a:t>
            </a:r>
            <a:r>
              <a:rPr lang="en-US" sz="2899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forme</a:t>
            </a:r>
            <a:r>
              <a:rPr lang="en-US" sz="2899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decorative).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836732" y="6795827"/>
            <a:ext cx="7854844" cy="251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6"/>
              </a:lnSpc>
            </a:pP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Pahare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individuale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personalizate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: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Pentru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variantele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servite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în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porții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individuale,decorate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cu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etichete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elegante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sau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imprimeuri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subtile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care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reflectă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identitatea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 </a:t>
            </a:r>
            <a:r>
              <a:rPr lang="en-US" sz="2900" dirty="0" err="1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brandului</a:t>
            </a:r>
            <a:r>
              <a:rPr lang="en-US" sz="2900" dirty="0">
                <a:solidFill>
                  <a:srgbClr val="846B03"/>
                </a:solidFill>
                <a:latin typeface="Naava"/>
                <a:ea typeface="Naava"/>
                <a:cs typeface="Naava"/>
                <a:sym typeface="Naava"/>
              </a:rPr>
              <a:t>. </a:t>
            </a:r>
          </a:p>
          <a:p>
            <a:pPr algn="l">
              <a:lnSpc>
                <a:spcPts val="3966"/>
              </a:lnSpc>
            </a:pPr>
            <a:endParaRPr lang="en-US" sz="2832" dirty="0">
              <a:solidFill>
                <a:srgbClr val="846B03"/>
              </a:solidFill>
              <a:latin typeface="Naava"/>
              <a:ea typeface="Naava"/>
              <a:cs typeface="Naava"/>
              <a:sym typeface="Naa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1060</Words>
  <Application>Microsoft Office PowerPoint</Application>
  <PresentationFormat>Custom</PresentationFormat>
  <Paragraphs>113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Naava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ColiPoP</dc:title>
  <cp:lastModifiedBy>Admin</cp:lastModifiedBy>
  <cp:revision>21</cp:revision>
  <dcterms:created xsi:type="dcterms:W3CDTF">2006-08-16T00:00:00Z</dcterms:created>
  <dcterms:modified xsi:type="dcterms:W3CDTF">2026-02-07T19:20:14Z</dcterms:modified>
  <dc:identifier>DAGjJcej4tw</dc:identifier>
</cp:coreProperties>
</file>